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2" r:id="rId5"/>
    <p:sldMasterId id="2147483680" r:id="rId6"/>
    <p:sldMasterId id="2147483653" r:id="rId7"/>
  </p:sldMasterIdLst>
  <p:notesMasterIdLst>
    <p:notesMasterId r:id="rId59"/>
  </p:notesMasterIdLst>
  <p:handoutMasterIdLst>
    <p:handoutMasterId r:id="rId60"/>
  </p:handoutMasterIdLst>
  <p:sldIdLst>
    <p:sldId id="272" r:id="rId8"/>
    <p:sldId id="350" r:id="rId9"/>
    <p:sldId id="327" r:id="rId10"/>
    <p:sldId id="302" r:id="rId11"/>
    <p:sldId id="293" r:id="rId12"/>
    <p:sldId id="273" r:id="rId13"/>
    <p:sldId id="328" r:id="rId14"/>
    <p:sldId id="274" r:id="rId15"/>
    <p:sldId id="329" r:id="rId16"/>
    <p:sldId id="352" r:id="rId17"/>
    <p:sldId id="330" r:id="rId18"/>
    <p:sldId id="291" r:id="rId19"/>
    <p:sldId id="331" r:id="rId20"/>
    <p:sldId id="354" r:id="rId21"/>
    <p:sldId id="332" r:id="rId22"/>
    <p:sldId id="353" r:id="rId23"/>
    <p:sldId id="285" r:id="rId24"/>
    <p:sldId id="333" r:id="rId25"/>
    <p:sldId id="286" r:id="rId26"/>
    <p:sldId id="287" r:id="rId27"/>
    <p:sldId id="334" r:id="rId28"/>
    <p:sldId id="288" r:id="rId29"/>
    <p:sldId id="289" r:id="rId30"/>
    <p:sldId id="336" r:id="rId31"/>
    <p:sldId id="275" r:id="rId32"/>
    <p:sldId id="313" r:id="rId33"/>
    <p:sldId id="355" r:id="rId34"/>
    <p:sldId id="356" r:id="rId35"/>
    <p:sldId id="362" r:id="rId36"/>
    <p:sldId id="311" r:id="rId37"/>
    <p:sldId id="339" r:id="rId38"/>
    <p:sldId id="357" r:id="rId39"/>
    <p:sldId id="340" r:id="rId40"/>
    <p:sldId id="358" r:id="rId41"/>
    <p:sldId id="338" r:id="rId42"/>
    <p:sldId id="312" r:id="rId43"/>
    <p:sldId id="359" r:id="rId44"/>
    <p:sldId id="341" r:id="rId45"/>
    <p:sldId id="360" r:id="rId46"/>
    <p:sldId id="277" r:id="rId47"/>
    <p:sldId id="344" r:id="rId48"/>
    <p:sldId id="342" r:id="rId49"/>
    <p:sldId id="343" r:id="rId50"/>
    <p:sldId id="361" r:id="rId51"/>
    <p:sldId id="279" r:id="rId52"/>
    <p:sldId id="345" r:id="rId53"/>
    <p:sldId id="346" r:id="rId54"/>
    <p:sldId id="347" r:id="rId55"/>
    <p:sldId id="348" r:id="rId56"/>
    <p:sldId id="349" r:id="rId57"/>
    <p:sldId id="351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rley York" initials="SY" lastIdx="18" clrIdx="0">
    <p:extLst>
      <p:ext uri="{19B8F6BF-5375-455C-9EA6-DF929625EA0E}">
        <p15:presenceInfo xmlns:p15="http://schemas.microsoft.com/office/powerpoint/2012/main" userId="68903ec74c012769" providerId="Windows Live"/>
      </p:ext>
    </p:extLst>
  </p:cmAuthor>
  <p:cmAuthor id="2" name="Larsen, Jennifer" initials="LJ" lastIdx="5" clrIdx="1">
    <p:extLst>
      <p:ext uri="{19B8F6BF-5375-455C-9EA6-DF929625EA0E}">
        <p15:presenceInfo xmlns:p15="http://schemas.microsoft.com/office/powerpoint/2012/main" userId="S-1-5-21-931884190-1934562970-315576832-8819" providerId="AD"/>
      </p:ext>
    </p:extLst>
  </p:cmAuthor>
  <p:cmAuthor id="3" name=". ." initials=".." lastIdx="1" clrIdx="2">
    <p:extLst>
      <p:ext uri="{19B8F6BF-5375-455C-9EA6-DF929625EA0E}">
        <p15:presenceInfo xmlns:p15="http://schemas.microsoft.com/office/powerpoint/2012/main" userId="7078829d4de3da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4C90"/>
    <a:srgbClr val="FF6600"/>
    <a:srgbClr val="009999"/>
    <a:srgbClr val="629D5D"/>
    <a:srgbClr val="89DC82"/>
    <a:srgbClr val="D34E13"/>
    <a:srgbClr val="A98D10"/>
    <a:srgbClr val="B69713"/>
    <a:srgbClr val="CDA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84005" autoAdjust="0"/>
  </p:normalViewPr>
  <p:slideViewPr>
    <p:cSldViewPr snapToGrid="0">
      <p:cViewPr>
        <p:scale>
          <a:sx n="60" d="100"/>
          <a:sy n="60" d="100"/>
        </p:scale>
        <p:origin x="177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524"/>
    </p:cViewPr>
  </p:sorterViewPr>
  <p:notesViewPr>
    <p:cSldViewPr snapToGrid="0">
      <p:cViewPr varScale="1">
        <p:scale>
          <a:sx n="85" d="100"/>
          <a:sy n="85" d="100"/>
        </p:scale>
        <p:origin x="9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74054-377D-144B-81AC-F4565E04A8AC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903CC-1F2B-6E42-897E-DD17075A4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07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9DCC5-F959-644E-862E-F9F87BEC8A9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14BF4-21F9-9141-9F28-D940A6CB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515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42E95-2E23-43D7-81AA-D7AC8C71E0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32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42E95-2E23-43D7-81AA-D7AC8C71E05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64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</a:t>
            </a:r>
            <a:r>
              <a:rPr lang="en-US" baseline="0" dirty="0" smtClean="0"/>
              <a:t> underline = domain missing</a:t>
            </a:r>
          </a:p>
          <a:p>
            <a:r>
              <a:rPr lang="en-US" baseline="0" dirty="0" smtClean="0"/>
              <a:t>Orange underline = domain only partially addressed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42E95-2E23-43D7-81AA-D7AC8C71E05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88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42E95-2E23-43D7-81AA-D7AC8C71E05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3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BRITTANI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4BF4-21F9-9141-9F28-D940A6CB923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39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4BF4-21F9-9141-9F28-D940A6CB923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48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Ensure to talk about integration</a:t>
            </a:r>
            <a:r>
              <a:rPr lang="en-US" baseline="0" dirty="0" smtClean="0"/>
              <a:t> with IT capabilities-New MMIS and CM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4BF4-21F9-9141-9F28-D940A6CB923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29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Ensure to talk about integration</a:t>
            </a:r>
            <a:r>
              <a:rPr lang="en-US" baseline="0" dirty="0" smtClean="0"/>
              <a:t> with IT capabilities-New MMIS and CM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4BF4-21F9-9141-9F28-D940A6CB923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4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TIM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4BF4-21F9-9141-9F28-D940A6CB92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44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4BF4-21F9-9141-9F28-D940A6CB92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2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4BF4-21F9-9141-9F28-D940A6CB92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40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STEVE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4BF4-21F9-9141-9F28-D940A6CB92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3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42E95-2E23-43D7-81AA-D7AC8C71E05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47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42E95-2E23-43D7-81AA-D7AC8C71E0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99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42E95-2E23-43D7-81AA-D7AC8C71E0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58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BRITTANI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4BF4-21F9-9141-9F28-D940A6CB92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31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905991" y="3846755"/>
            <a:ext cx="3255818" cy="941294"/>
          </a:xfrm>
          <a:prstGeom prst="rect">
            <a:avLst/>
          </a:prstGeom>
        </p:spPr>
        <p:txBody>
          <a:bodyPr lIns="82058" tIns="41029" rIns="82058" bIns="41029" anchor="ctr"/>
          <a:lstStyle>
            <a:lvl1pPr algn="ctr">
              <a:buNone/>
              <a:defRPr sz="320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1612900" y="1733550"/>
            <a:ext cx="5842000" cy="1543049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Enter Slide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6790" y="2050252"/>
            <a:ext cx="3311130" cy="18207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YOUR MAIN IDEA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08027" y="1349007"/>
            <a:ext cx="4026018" cy="3515678"/>
          </a:xfrm>
          <a:prstGeom prst="rect">
            <a:avLst/>
          </a:prstGeom>
        </p:spPr>
        <p:txBody>
          <a:bodyPr/>
          <a:lstStyle>
            <a:lvl1pPr marL="0" marR="0" indent="0" algn="l" defTabSz="8205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0">
                <a:solidFill>
                  <a:schemeClr val="tx2">
                    <a:lumMod val="75000"/>
                  </a:schemeClr>
                </a:solidFill>
              </a:defRPr>
            </a:lvl1pPr>
            <a:lvl2pPr marL="352425" indent="-228600" defTabSz="820583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2">
                    <a:lumMod val="75000"/>
                  </a:schemeClr>
                </a:solidFill>
              </a:defRPr>
            </a:lvl2pPr>
          </a:lstStyle>
          <a:p>
            <a:pPr lvl="0">
              <a:defRPr/>
            </a:pPr>
            <a:r>
              <a:rPr lang="en-US" b="1" dirty="0" smtClean="0"/>
              <a:t>To resize </a:t>
            </a:r>
            <a:r>
              <a:rPr lang="en-US" b="1" dirty="0" smtClean="0">
                <a:solidFill>
                  <a:schemeClr val="tx2"/>
                </a:solidFill>
              </a:rPr>
              <a:t>{</a:t>
            </a:r>
            <a:r>
              <a:rPr lang="en-US" b="1" dirty="0" smtClean="0"/>
              <a:t> :</a:t>
            </a:r>
          </a:p>
          <a:p>
            <a:pPr lvl="1" defTabSz="792163">
              <a:defRPr/>
            </a:pPr>
            <a:r>
              <a:rPr lang="en-US" sz="3200" dirty="0" smtClean="0"/>
              <a:t>Click on it</a:t>
            </a:r>
          </a:p>
          <a:p>
            <a:pPr lvl="1">
              <a:defRPr/>
            </a:pPr>
            <a:r>
              <a:rPr lang="en-US" sz="3200" dirty="0" smtClean="0"/>
              <a:t>Stretch corner while holding </a:t>
            </a:r>
            <a:r>
              <a:rPr lang="en-US" sz="3200" b="1" dirty="0" smtClean="0">
                <a:solidFill>
                  <a:schemeClr val="tx2"/>
                </a:solidFill>
              </a:rPr>
              <a:t>Shift Key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1839951"/>
            <a:ext cx="9144001" cy="2804204"/>
          </a:xfrm>
          <a:prstGeom prst="rect">
            <a:avLst/>
          </a:prstGeom>
          <a:gradFill flip="none" rotWithShape="1">
            <a:gsLst>
              <a:gs pos="10000">
                <a:schemeClr val="accent6">
                  <a:lumMod val="40000"/>
                  <a:lumOff val="60000"/>
                </a:schemeClr>
              </a:gs>
              <a:gs pos="3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958080" y="680720"/>
            <a:ext cx="3352800" cy="3547544"/>
          </a:xfrm>
          <a:prstGeom prst="roundRect">
            <a:avLst>
              <a:gd name="adj" fmla="val 13467"/>
            </a:avLst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accent1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 marL="0" marR="0" indent="0" algn="ctr" defTabSz="8205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1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icons to replace with image or Clip Art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64235" y="2352895"/>
            <a:ext cx="3484245" cy="1717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accent5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z="4400" dirty="0" smtClean="0"/>
              <a:t>Insert Key Point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69180" y="1711325"/>
            <a:ext cx="4461510" cy="3673475"/>
          </a:xfrm>
          <a:prstGeom prst="roundRect">
            <a:avLst>
              <a:gd name="adj" fmla="val 7126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algn="ctr">
              <a:buNone/>
              <a:defRPr sz="2000" b="1" i="1"/>
            </a:lvl1pPr>
            <a:lvl2pPr>
              <a:buNone/>
              <a:defRPr i="1"/>
            </a:lvl2pPr>
            <a:lvl3pPr>
              <a:buNone/>
              <a:defRPr i="1"/>
            </a:lvl3pPr>
            <a:lvl4pPr>
              <a:buNone/>
              <a:defRPr i="1"/>
            </a:lvl4pPr>
            <a:lvl5pPr>
              <a:buNone/>
              <a:defRPr i="1"/>
            </a:lvl5pPr>
          </a:lstStyle>
          <a:p>
            <a:pPr lvl="0"/>
            <a:r>
              <a:rPr lang="en-US" sz="2000" i="1" dirty="0" smtClean="0"/>
              <a:t>Insert image or Clip 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925645" y="1942307"/>
            <a:ext cx="3860800" cy="3211511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Wingdings 3" pitchFamily="18" charset="2"/>
              <a:buChar char="Ò"/>
              <a:defRPr sz="3600" baseline="0">
                <a:solidFill>
                  <a:schemeClr val="tx2">
                    <a:lumMod val="75000"/>
                  </a:schemeClr>
                </a:solidFill>
              </a:defRPr>
            </a:lvl1pPr>
            <a:lvl2pPr>
              <a:buSzPct val="100000"/>
              <a:buFont typeface="Wingdings" pitchFamily="2" charset="2"/>
              <a:buChar char="§"/>
              <a:defRPr sz="3200">
                <a:solidFill>
                  <a:schemeClr val="tx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Only represent </a:t>
            </a:r>
            <a:r>
              <a:rPr lang="en-US" b="1" dirty="0" smtClean="0">
                <a:solidFill>
                  <a:schemeClr val="tx2"/>
                </a:solidFill>
              </a:rPr>
              <a:t>key ideas</a:t>
            </a:r>
          </a:p>
          <a:p>
            <a:pPr lvl="0"/>
            <a:r>
              <a:rPr lang="en-US" dirty="0" smtClean="0"/>
              <a:t>Examine font size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Not below 32 pt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924560" y="41275"/>
            <a:ext cx="7355840" cy="13096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baseline="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Enter Main or Supplemental Point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cer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963024" y="4948364"/>
            <a:ext cx="6180976" cy="938015"/>
          </a:xfrm>
          <a:prstGeom prst="rect">
            <a:avLst/>
          </a:prstGeom>
          <a:gradFill flip="none" rotWithShape="1">
            <a:gsLst>
              <a:gs pos="90000">
                <a:schemeClr val="accent3">
                  <a:alpha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Char char="→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Third concern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63024" y="3261207"/>
            <a:ext cx="6180976" cy="938015"/>
          </a:xfrm>
          <a:prstGeom prst="rect">
            <a:avLst/>
          </a:prstGeom>
          <a:gradFill flip="none" rotWithShape="1">
            <a:gsLst>
              <a:gs pos="90000">
                <a:schemeClr val="accent3">
                  <a:alpha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Char char="→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Second concern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963024" y="1555074"/>
            <a:ext cx="6180976" cy="938015"/>
          </a:xfrm>
          <a:prstGeom prst="rect">
            <a:avLst/>
          </a:prstGeom>
          <a:gradFill flip="none" rotWithShape="1">
            <a:gsLst>
              <a:gs pos="90000">
                <a:schemeClr val="accent3">
                  <a:alpha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Char char="→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First concern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7025" y="1250875"/>
            <a:ext cx="2355273" cy="154641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txBody>
          <a:bodyPr lIns="82058" tIns="41029" rIns="82058" bIns="41029"/>
          <a:lstStyle>
            <a:lvl1pPr algn="ctr">
              <a:buNone/>
              <a:defRPr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77025" y="2955664"/>
            <a:ext cx="2352502" cy="1549101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txBody>
          <a:bodyPr lIns="82058" tIns="41029" rIns="82058" bIns="41029"/>
          <a:lstStyle>
            <a:lvl1pPr algn="ctr">
              <a:buNone/>
              <a:defRPr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77025" y="4642821"/>
            <a:ext cx="2352502" cy="154910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txBody>
          <a:bodyPr lIns="82058" tIns="41029" rIns="82058" bIns="41029"/>
          <a:lstStyle>
            <a:lvl1pPr algn="ctr">
              <a:buNone/>
              <a:defRPr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924560" y="41275"/>
            <a:ext cx="7294880" cy="13096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baseline="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List 3 Main Concerns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 or Supplemental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553825" y="1413435"/>
            <a:ext cx="3048000" cy="4706471"/>
          </a:xfrm>
          <a:prstGeom prst="roundRect">
            <a:avLst>
              <a:gd name="adj" fmla="val 13141"/>
            </a:avLst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accent3"/>
            </a:solidFill>
          </a:ln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txBody>
          <a:bodyPr lIns="82058" tIns="41029" rIns="82058" bIns="41029"/>
          <a:lstStyle>
            <a:lvl1pPr marL="0" indent="0" algn="ctr">
              <a:buNone/>
              <a:defRPr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icon to replace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6420" y="1795789"/>
            <a:ext cx="4795838" cy="3941763"/>
          </a:xfrm>
          <a:prstGeom prst="roundRect">
            <a:avLst>
              <a:gd name="adj" fmla="val 13058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txBody>
          <a:bodyPr/>
          <a:lstStyle>
            <a:lvl1pPr>
              <a:buFont typeface="Wingdings 3" pitchFamily="18" charset="2"/>
              <a:buChar char="Ò"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Insert supporting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924560" y="41275"/>
            <a:ext cx="7294880" cy="13096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baseline="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Main Concern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 or Supplementa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03600" y="1727200"/>
            <a:ext cx="5313680" cy="4343400"/>
          </a:xfrm>
          <a:prstGeom prst="roundRect">
            <a:avLst>
              <a:gd name="adj" fmla="val 5701"/>
            </a:avLst>
          </a:prstGeom>
          <a:solidFill>
            <a:schemeClr val="bg1"/>
          </a:solidFill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txBody>
          <a:bodyPr/>
          <a:lstStyle>
            <a:lvl1pPr marL="0" indent="0" algn="ctr">
              <a:buFontTx/>
              <a:buNone/>
              <a:defRPr sz="2000" b="1" i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3200" i="1" dirty="0" smtClean="0"/>
              <a:t>Insert chart, graph, or other image here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7840" y="1788160"/>
            <a:ext cx="2734056" cy="3218688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3200" baseline="0">
                <a:solidFill>
                  <a:schemeClr val="tx2">
                    <a:lumMod val="75000"/>
                  </a:schemeClr>
                </a:solidFill>
              </a:defRPr>
            </a:lvl1pPr>
            <a:lvl2pPr marL="867491" indent="-457200">
              <a:buFontTx/>
              <a:buNone/>
              <a:defRPr sz="2800"/>
            </a:lvl2pPr>
            <a:lvl3pPr>
              <a:buFontTx/>
              <a:buNone/>
              <a:defRPr sz="2400"/>
            </a:lvl3pPr>
            <a:lvl4pPr>
              <a:buFontTx/>
              <a:buNone/>
              <a:defRPr sz="2200"/>
            </a:lvl4pPr>
            <a:lvl5pPr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Long List</a:t>
            </a:r>
          </a:p>
          <a:p>
            <a:pPr lvl="0"/>
            <a:r>
              <a:rPr lang="en-US" dirty="0" smtClean="0"/>
              <a:t>Sequential in nature</a:t>
            </a:r>
          </a:p>
          <a:p>
            <a:pPr lvl="0"/>
            <a:r>
              <a:rPr lang="en-US" dirty="0" smtClean="0"/>
              <a:t>Emphasis on Quantity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924560" y="41275"/>
            <a:ext cx="7294880" cy="13096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baseline="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When to Use a Numbered List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 or Supplemental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1839951"/>
            <a:ext cx="9144001" cy="2804204"/>
          </a:xfrm>
          <a:prstGeom prst="rect">
            <a:avLst/>
          </a:prstGeom>
          <a:gradFill flip="none" rotWithShape="1">
            <a:gsLst>
              <a:gs pos="10000">
                <a:schemeClr val="accent6">
                  <a:lumMod val="40000"/>
                  <a:lumOff val="60000"/>
                </a:schemeClr>
              </a:gs>
              <a:gs pos="3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2954" y="874078"/>
            <a:ext cx="3738246" cy="2803842"/>
          </a:xfrm>
          <a:prstGeom prst="roundRect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284163" indent="-284163">
              <a:buSzPct val="100000"/>
              <a:buFont typeface="Wingdings 3" pitchFamily="18" charset="2"/>
              <a:buChar char="Ò"/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Insert supporting text here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64235" y="2352895"/>
            <a:ext cx="3484245" cy="1717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accent5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z="4400" dirty="0" smtClean="0"/>
              <a:t>Insert Key Point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 or Supplemental 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313745" y="150840"/>
            <a:ext cx="4358640" cy="6035040"/>
          </a:xfrm>
          <a:prstGeom prst="roundRect">
            <a:avLst>
              <a:gd name="adj" fmla="val 4564"/>
            </a:avLst>
          </a:prstGeom>
          <a:blipFill>
            <a:blip r:embed="rId2" cstate="print"/>
            <a:stretch>
              <a:fillRect/>
            </a:stretch>
          </a:blipFill>
          <a:ln w="19050">
            <a:solidFill>
              <a:schemeClr val="accent1"/>
            </a:solidFill>
            <a:prstDash val="sysDot"/>
          </a:ln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txBody>
          <a:bodyPr anchor="t"/>
          <a:lstStyle>
            <a:lvl1pPr algn="ctr">
              <a:buNone/>
              <a:defRPr sz="3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 smtClean="0"/>
              <a:t>Click icon to insert image or Clip 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 or Supplemental Op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0433" y="497840"/>
            <a:ext cx="3810001" cy="5405120"/>
          </a:xfrm>
          <a:prstGeom prst="roundRect">
            <a:avLst>
              <a:gd name="adj" fmla="val 9202"/>
            </a:avLst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z="3600" dirty="0" smtClean="0"/>
              <a:t>“We committed on our first day in office to making government more </a:t>
            </a:r>
            <a:r>
              <a:rPr lang="en-US" sz="4600" b="1" dirty="0" smtClean="0">
                <a:solidFill>
                  <a:schemeClr val="tx2"/>
                </a:solidFill>
                <a:latin typeface="Georgia" pitchFamily="18" charset="0"/>
              </a:rPr>
              <a:t>efficient</a:t>
            </a:r>
            <a:r>
              <a:rPr lang="en-US" sz="3600" dirty="0" smtClean="0"/>
              <a:t>, </a:t>
            </a:r>
            <a:r>
              <a:rPr lang="en-US" sz="4600" b="1" dirty="0" smtClean="0">
                <a:solidFill>
                  <a:schemeClr val="tx2"/>
                </a:solidFill>
                <a:latin typeface="Georgia" pitchFamily="18" charset="0"/>
              </a:rPr>
              <a:t>effective</a:t>
            </a:r>
            <a:r>
              <a:rPr lang="en-US" sz="4000" dirty="0" smtClean="0"/>
              <a:t> </a:t>
            </a:r>
            <a:r>
              <a:rPr lang="en-US" sz="3600" dirty="0" smtClean="0"/>
              <a:t>and </a:t>
            </a:r>
            <a:r>
              <a:rPr lang="en-US" sz="4600" b="1" dirty="0" smtClean="0">
                <a:solidFill>
                  <a:schemeClr val="tx2"/>
                </a:solidFill>
                <a:latin typeface="Georgia" pitchFamily="18" charset="0"/>
              </a:rPr>
              <a:t>elegant</a:t>
            </a:r>
            <a:r>
              <a:rPr lang="en-US" sz="3600" dirty="0" smtClean="0"/>
              <a:t>…”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3000" i="1" dirty="0" smtClean="0"/>
              <a:t>- Gov. </a:t>
            </a:r>
            <a:r>
              <a:rPr lang="en-US" sz="3000" i="1" dirty="0" err="1" smtClean="0"/>
              <a:t>Hickenlooper</a:t>
            </a:r>
            <a:endParaRPr lang="en-US" sz="3000" i="1" dirty="0" smtClean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484070" y="-1"/>
            <a:ext cx="4343400" cy="6453555"/>
          </a:xfrm>
          <a:prstGeom prst="roundRect">
            <a:avLst>
              <a:gd name="adj" fmla="val 11769"/>
            </a:avLst>
          </a:prstGeom>
          <a:blipFill>
            <a:blip r:embed="rId2" cstate="print"/>
            <a:stretch>
              <a:fillRect/>
            </a:stretch>
          </a:blipFill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/>
          <a:lstStyle>
            <a:lvl1pPr algn="ctr">
              <a:buNone/>
              <a:defRPr sz="2000" b="1" i="1" baseline="0"/>
            </a:lvl1pPr>
          </a:lstStyle>
          <a:p>
            <a:pPr lvl="0"/>
            <a:r>
              <a:rPr lang="en-US" sz="2000" b="1" i="1" dirty="0" smtClean="0"/>
              <a:t>Click icons to insert image or Clip Art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/Wra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940753" y="2130002"/>
            <a:ext cx="4606347" cy="3191297"/>
          </a:xfrm>
          <a:prstGeom prst="roundRect">
            <a:avLst>
              <a:gd name="adj" fmla="val 13578"/>
            </a:avLst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txBody>
          <a:bodyPr lIns="82058" tIns="41029" rIns="82058" bIns="41029"/>
          <a:lstStyle>
            <a:lvl1pPr marL="307718" marR="0" indent="-307718" algn="ctr" defTabSz="8205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replace image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924560" y="41275"/>
            <a:ext cx="7294880" cy="13096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baseline="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Wrap-Up/Contact Information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79438" y="2130002"/>
            <a:ext cx="3047682" cy="3203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Insert Text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 (Slid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56650" y="2010068"/>
            <a:ext cx="77142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Improving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lang="en-US" sz="3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health care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and outcomes for the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people</a:t>
            </a:r>
            <a:endParaRPr lang="en-US" sz="4800" baseline="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we serve while demonstrating</a:t>
            </a:r>
            <a:r>
              <a:rPr lang="en-US" sz="35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3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sound stewardship of financial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resources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39151" y="867068"/>
            <a:ext cx="277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1" baseline="0" dirty="0" smtClean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Our Mission:</a:t>
            </a:r>
            <a:endParaRPr lang="en-US" sz="3200" b="0" i="1" dirty="0">
              <a:solidFill>
                <a:schemeClr val="bg1">
                  <a:lumMod val="65000"/>
                </a:schemeClr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6C8B0B2-F525-414B-B62C-ACF7A064AC0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6E1-32F0-4052-AEFC-99D237DEF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58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0B2-F525-414B-B62C-ACF7A064AC0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6E1-32F0-4052-AEFC-99D237DEF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28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0B2-F525-414B-B62C-ACF7A064AC0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6E1-32F0-4052-AEFC-99D237DEF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4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0B2-F525-414B-B62C-ACF7A064AC0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6E1-32F0-4052-AEFC-99D237DEF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4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0B2-F525-414B-B62C-ACF7A064AC0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6E1-32F0-4052-AEFC-99D237DEF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74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0B2-F525-414B-B62C-ACF7A064AC0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6E1-32F0-4052-AEFC-99D237DEF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39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0B2-F525-414B-B62C-ACF7A064AC0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6E1-32F0-4052-AEFC-99D237DEF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04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0B2-F525-414B-B62C-ACF7A064AC0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6E1-32F0-4052-AEFC-99D237DEF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33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0B2-F525-414B-B62C-ACF7A064AC0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6E1-32F0-4052-AEFC-99D237DEF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77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0B2-F525-414B-B62C-ACF7A064AC0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6E1-32F0-4052-AEFC-99D237DEF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4797" y="5824311"/>
            <a:ext cx="9148797" cy="867557"/>
            <a:chOff x="-4797" y="5849711"/>
            <a:chExt cx="9148797" cy="867557"/>
          </a:xfrm>
        </p:grpSpPr>
        <p:sp>
          <p:nvSpPr>
            <p:cNvPr id="7" name="Freeform 6"/>
            <p:cNvSpPr/>
            <p:nvPr userDrawn="1"/>
          </p:nvSpPr>
          <p:spPr>
            <a:xfrm>
              <a:off x="-4797" y="5926494"/>
              <a:ext cx="9148797" cy="761418"/>
            </a:xfrm>
            <a:custGeom>
              <a:avLst/>
              <a:gdLst>
                <a:gd name="connsiteX0" fmla="*/ 13511 w 9187913"/>
                <a:gd name="connsiteY0" fmla="*/ 459339 h 837618"/>
                <a:gd name="connsiteX1" fmla="*/ 675582 w 9187913"/>
                <a:gd name="connsiteY1" fmla="*/ 148610 h 837618"/>
                <a:gd name="connsiteX2" fmla="*/ 891768 w 9187913"/>
                <a:gd name="connsiteY2" fmla="*/ 297219 h 837618"/>
                <a:gd name="connsiteX3" fmla="*/ 1486280 w 9187913"/>
                <a:gd name="connsiteY3" fmla="*/ 0 h 837618"/>
                <a:gd name="connsiteX4" fmla="*/ 2080792 w 9187913"/>
                <a:gd name="connsiteY4" fmla="*/ 432319 h 837618"/>
                <a:gd name="connsiteX5" fmla="*/ 2499652 w 9187913"/>
                <a:gd name="connsiteY5" fmla="*/ 216159 h 837618"/>
                <a:gd name="connsiteX6" fmla="*/ 2891490 w 9187913"/>
                <a:gd name="connsiteY6" fmla="*/ 499869 h 837618"/>
                <a:gd name="connsiteX7" fmla="*/ 9187913 w 9187913"/>
                <a:gd name="connsiteY7" fmla="*/ 486359 h 837618"/>
                <a:gd name="connsiteX8" fmla="*/ 9187913 w 9187913"/>
                <a:gd name="connsiteY8" fmla="*/ 837618 h 837618"/>
                <a:gd name="connsiteX9" fmla="*/ 0 w 9187913"/>
                <a:gd name="connsiteY9" fmla="*/ 837618 h 837618"/>
                <a:gd name="connsiteX10" fmla="*/ 13511 w 9187913"/>
                <a:gd name="connsiteY10" fmla="*/ 459339 h 837618"/>
                <a:gd name="connsiteX0" fmla="*/ 13511 w 9187913"/>
                <a:gd name="connsiteY0" fmla="*/ 459339 h 837618"/>
                <a:gd name="connsiteX1" fmla="*/ 675582 w 9187913"/>
                <a:gd name="connsiteY1" fmla="*/ 148610 h 837618"/>
                <a:gd name="connsiteX2" fmla="*/ 891768 w 9187913"/>
                <a:gd name="connsiteY2" fmla="*/ 297219 h 837618"/>
                <a:gd name="connsiteX3" fmla="*/ 1486280 w 9187913"/>
                <a:gd name="connsiteY3" fmla="*/ 0 h 837618"/>
                <a:gd name="connsiteX4" fmla="*/ 2080792 w 9187913"/>
                <a:gd name="connsiteY4" fmla="*/ 432319 h 837618"/>
                <a:gd name="connsiteX5" fmla="*/ 2499652 w 9187913"/>
                <a:gd name="connsiteY5" fmla="*/ 216159 h 837618"/>
                <a:gd name="connsiteX6" fmla="*/ 2891490 w 9187913"/>
                <a:gd name="connsiteY6" fmla="*/ 499869 h 837618"/>
                <a:gd name="connsiteX7" fmla="*/ 7767979 w 9187913"/>
                <a:gd name="connsiteY7" fmla="*/ 486359 h 837618"/>
                <a:gd name="connsiteX8" fmla="*/ 9187913 w 9187913"/>
                <a:gd name="connsiteY8" fmla="*/ 837618 h 837618"/>
                <a:gd name="connsiteX9" fmla="*/ 0 w 9187913"/>
                <a:gd name="connsiteY9" fmla="*/ 837618 h 837618"/>
                <a:gd name="connsiteX10" fmla="*/ 13511 w 9187913"/>
                <a:gd name="connsiteY10" fmla="*/ 459339 h 837618"/>
                <a:gd name="connsiteX0" fmla="*/ 13511 w 7767979"/>
                <a:gd name="connsiteY0" fmla="*/ 459339 h 837618"/>
                <a:gd name="connsiteX1" fmla="*/ 675582 w 7767979"/>
                <a:gd name="connsiteY1" fmla="*/ 148610 h 837618"/>
                <a:gd name="connsiteX2" fmla="*/ 891768 w 7767979"/>
                <a:gd name="connsiteY2" fmla="*/ 297219 h 837618"/>
                <a:gd name="connsiteX3" fmla="*/ 1486280 w 7767979"/>
                <a:gd name="connsiteY3" fmla="*/ 0 h 837618"/>
                <a:gd name="connsiteX4" fmla="*/ 2080792 w 7767979"/>
                <a:gd name="connsiteY4" fmla="*/ 432319 h 837618"/>
                <a:gd name="connsiteX5" fmla="*/ 2499652 w 7767979"/>
                <a:gd name="connsiteY5" fmla="*/ 216159 h 837618"/>
                <a:gd name="connsiteX6" fmla="*/ 2891490 w 7767979"/>
                <a:gd name="connsiteY6" fmla="*/ 499869 h 837618"/>
                <a:gd name="connsiteX7" fmla="*/ 7767979 w 7767979"/>
                <a:gd name="connsiteY7" fmla="*/ 486359 h 837618"/>
                <a:gd name="connsiteX8" fmla="*/ 7767979 w 7767979"/>
                <a:gd name="connsiteY8" fmla="*/ 837618 h 837618"/>
                <a:gd name="connsiteX9" fmla="*/ 0 w 7767979"/>
                <a:gd name="connsiteY9" fmla="*/ 837618 h 837618"/>
                <a:gd name="connsiteX10" fmla="*/ 13511 w 7767979"/>
                <a:gd name="connsiteY10" fmla="*/ 459339 h 837618"/>
                <a:gd name="connsiteX0" fmla="*/ 13511 w 7767979"/>
                <a:gd name="connsiteY0" fmla="*/ 459339 h 837618"/>
                <a:gd name="connsiteX1" fmla="*/ 675582 w 7767979"/>
                <a:gd name="connsiteY1" fmla="*/ 148610 h 837618"/>
                <a:gd name="connsiteX2" fmla="*/ 891768 w 7767979"/>
                <a:gd name="connsiteY2" fmla="*/ 297219 h 837618"/>
                <a:gd name="connsiteX3" fmla="*/ 1486280 w 7767979"/>
                <a:gd name="connsiteY3" fmla="*/ 0 h 837618"/>
                <a:gd name="connsiteX4" fmla="*/ 2080792 w 7767979"/>
                <a:gd name="connsiteY4" fmla="*/ 432319 h 837618"/>
                <a:gd name="connsiteX5" fmla="*/ 2499652 w 7767979"/>
                <a:gd name="connsiteY5" fmla="*/ 216159 h 837618"/>
                <a:gd name="connsiteX6" fmla="*/ 2891490 w 7767979"/>
                <a:gd name="connsiteY6" fmla="*/ 499869 h 837618"/>
                <a:gd name="connsiteX7" fmla="*/ 7767979 w 7767979"/>
                <a:gd name="connsiteY7" fmla="*/ 486359 h 837618"/>
                <a:gd name="connsiteX8" fmla="*/ 7767979 w 7767979"/>
                <a:gd name="connsiteY8" fmla="*/ 761418 h 837618"/>
                <a:gd name="connsiteX9" fmla="*/ 0 w 7767979"/>
                <a:gd name="connsiteY9" fmla="*/ 837618 h 837618"/>
                <a:gd name="connsiteX10" fmla="*/ 13511 w 7767979"/>
                <a:gd name="connsiteY10" fmla="*/ 459339 h 837618"/>
                <a:gd name="connsiteX0" fmla="*/ 13511 w 7767979"/>
                <a:gd name="connsiteY0" fmla="*/ 459339 h 761418"/>
                <a:gd name="connsiteX1" fmla="*/ 675582 w 7767979"/>
                <a:gd name="connsiteY1" fmla="*/ 148610 h 761418"/>
                <a:gd name="connsiteX2" fmla="*/ 891768 w 7767979"/>
                <a:gd name="connsiteY2" fmla="*/ 297219 h 761418"/>
                <a:gd name="connsiteX3" fmla="*/ 1486280 w 7767979"/>
                <a:gd name="connsiteY3" fmla="*/ 0 h 761418"/>
                <a:gd name="connsiteX4" fmla="*/ 2080792 w 7767979"/>
                <a:gd name="connsiteY4" fmla="*/ 432319 h 761418"/>
                <a:gd name="connsiteX5" fmla="*/ 2499652 w 7767979"/>
                <a:gd name="connsiteY5" fmla="*/ 216159 h 761418"/>
                <a:gd name="connsiteX6" fmla="*/ 2891490 w 7767979"/>
                <a:gd name="connsiteY6" fmla="*/ 499869 h 761418"/>
                <a:gd name="connsiteX7" fmla="*/ 7767979 w 7767979"/>
                <a:gd name="connsiteY7" fmla="*/ 486359 h 761418"/>
                <a:gd name="connsiteX8" fmla="*/ 7767979 w 7767979"/>
                <a:gd name="connsiteY8" fmla="*/ 761418 h 761418"/>
                <a:gd name="connsiteX9" fmla="*/ 0 w 7767979"/>
                <a:gd name="connsiteY9" fmla="*/ 761418 h 761418"/>
                <a:gd name="connsiteX10" fmla="*/ 13511 w 7767979"/>
                <a:gd name="connsiteY10" fmla="*/ 459339 h 761418"/>
                <a:gd name="connsiteX0" fmla="*/ 13511 w 7767979"/>
                <a:gd name="connsiteY0" fmla="*/ 459339 h 761418"/>
                <a:gd name="connsiteX1" fmla="*/ 675582 w 7767979"/>
                <a:gd name="connsiteY1" fmla="*/ 148610 h 761418"/>
                <a:gd name="connsiteX2" fmla="*/ 891768 w 7767979"/>
                <a:gd name="connsiteY2" fmla="*/ 297219 h 761418"/>
                <a:gd name="connsiteX3" fmla="*/ 1486280 w 7767979"/>
                <a:gd name="connsiteY3" fmla="*/ 0 h 761418"/>
                <a:gd name="connsiteX4" fmla="*/ 2080792 w 7767979"/>
                <a:gd name="connsiteY4" fmla="*/ 432319 h 761418"/>
                <a:gd name="connsiteX5" fmla="*/ 2499652 w 7767979"/>
                <a:gd name="connsiteY5" fmla="*/ 216159 h 761418"/>
                <a:gd name="connsiteX6" fmla="*/ 2891490 w 7767979"/>
                <a:gd name="connsiteY6" fmla="*/ 499869 h 761418"/>
                <a:gd name="connsiteX7" fmla="*/ 7767979 w 7767979"/>
                <a:gd name="connsiteY7" fmla="*/ 486359 h 761418"/>
                <a:gd name="connsiteX8" fmla="*/ 7767979 w 7767979"/>
                <a:gd name="connsiteY8" fmla="*/ 761418 h 761418"/>
                <a:gd name="connsiteX9" fmla="*/ 0 w 7767979"/>
                <a:gd name="connsiteY9" fmla="*/ 761418 h 761418"/>
                <a:gd name="connsiteX10" fmla="*/ 13511 w 7767979"/>
                <a:gd name="connsiteY10" fmla="*/ 459339 h 761418"/>
                <a:gd name="connsiteX0" fmla="*/ 0 w 7754468"/>
                <a:gd name="connsiteY0" fmla="*/ 459339 h 761418"/>
                <a:gd name="connsiteX1" fmla="*/ 662071 w 7754468"/>
                <a:gd name="connsiteY1" fmla="*/ 148610 h 761418"/>
                <a:gd name="connsiteX2" fmla="*/ 878257 w 7754468"/>
                <a:gd name="connsiteY2" fmla="*/ 297219 h 761418"/>
                <a:gd name="connsiteX3" fmla="*/ 1472769 w 7754468"/>
                <a:gd name="connsiteY3" fmla="*/ 0 h 761418"/>
                <a:gd name="connsiteX4" fmla="*/ 2067281 w 7754468"/>
                <a:gd name="connsiteY4" fmla="*/ 432319 h 761418"/>
                <a:gd name="connsiteX5" fmla="*/ 2486141 w 7754468"/>
                <a:gd name="connsiteY5" fmla="*/ 216159 h 761418"/>
                <a:gd name="connsiteX6" fmla="*/ 2877979 w 7754468"/>
                <a:gd name="connsiteY6" fmla="*/ 499869 h 761418"/>
                <a:gd name="connsiteX7" fmla="*/ 7754468 w 7754468"/>
                <a:gd name="connsiteY7" fmla="*/ 486359 h 761418"/>
                <a:gd name="connsiteX8" fmla="*/ 7754468 w 7754468"/>
                <a:gd name="connsiteY8" fmla="*/ 761418 h 761418"/>
                <a:gd name="connsiteX9" fmla="*/ 373744 w 7754468"/>
                <a:gd name="connsiteY9" fmla="*/ 761418 h 761418"/>
                <a:gd name="connsiteX10" fmla="*/ 0 w 7754468"/>
                <a:gd name="connsiteY10" fmla="*/ 459339 h 761418"/>
                <a:gd name="connsiteX0" fmla="*/ 13511 w 7767979"/>
                <a:gd name="connsiteY0" fmla="*/ 459339 h 761418"/>
                <a:gd name="connsiteX1" fmla="*/ 675582 w 7767979"/>
                <a:gd name="connsiteY1" fmla="*/ 148610 h 761418"/>
                <a:gd name="connsiteX2" fmla="*/ 891768 w 7767979"/>
                <a:gd name="connsiteY2" fmla="*/ 297219 h 761418"/>
                <a:gd name="connsiteX3" fmla="*/ 1486280 w 7767979"/>
                <a:gd name="connsiteY3" fmla="*/ 0 h 761418"/>
                <a:gd name="connsiteX4" fmla="*/ 2080792 w 7767979"/>
                <a:gd name="connsiteY4" fmla="*/ 432319 h 761418"/>
                <a:gd name="connsiteX5" fmla="*/ 2499652 w 7767979"/>
                <a:gd name="connsiteY5" fmla="*/ 216159 h 761418"/>
                <a:gd name="connsiteX6" fmla="*/ 2891490 w 7767979"/>
                <a:gd name="connsiteY6" fmla="*/ 499869 h 761418"/>
                <a:gd name="connsiteX7" fmla="*/ 7767979 w 7767979"/>
                <a:gd name="connsiteY7" fmla="*/ 486359 h 761418"/>
                <a:gd name="connsiteX8" fmla="*/ 7767979 w 7767979"/>
                <a:gd name="connsiteY8" fmla="*/ 761418 h 761418"/>
                <a:gd name="connsiteX9" fmla="*/ 0 w 7767979"/>
                <a:gd name="connsiteY9" fmla="*/ 761418 h 761418"/>
                <a:gd name="connsiteX10" fmla="*/ 13511 w 7767979"/>
                <a:gd name="connsiteY10" fmla="*/ 459339 h 761418"/>
                <a:gd name="connsiteX0" fmla="*/ 13511 w 7767979"/>
                <a:gd name="connsiteY0" fmla="*/ 459339 h 761418"/>
                <a:gd name="connsiteX1" fmla="*/ 675582 w 7767979"/>
                <a:gd name="connsiteY1" fmla="*/ 148610 h 761418"/>
                <a:gd name="connsiteX2" fmla="*/ 891768 w 7767979"/>
                <a:gd name="connsiteY2" fmla="*/ 297219 h 761418"/>
                <a:gd name="connsiteX3" fmla="*/ 1486280 w 7767979"/>
                <a:gd name="connsiteY3" fmla="*/ 0 h 761418"/>
                <a:gd name="connsiteX4" fmla="*/ 2080792 w 7767979"/>
                <a:gd name="connsiteY4" fmla="*/ 432319 h 761418"/>
                <a:gd name="connsiteX5" fmla="*/ 2499652 w 7767979"/>
                <a:gd name="connsiteY5" fmla="*/ 216159 h 761418"/>
                <a:gd name="connsiteX6" fmla="*/ 2891490 w 7767979"/>
                <a:gd name="connsiteY6" fmla="*/ 499869 h 761418"/>
                <a:gd name="connsiteX7" fmla="*/ 7767979 w 7767979"/>
                <a:gd name="connsiteY7" fmla="*/ 486359 h 761418"/>
                <a:gd name="connsiteX8" fmla="*/ 7767979 w 7767979"/>
                <a:gd name="connsiteY8" fmla="*/ 761418 h 761418"/>
                <a:gd name="connsiteX9" fmla="*/ 0 w 7767979"/>
                <a:gd name="connsiteY9" fmla="*/ 761418 h 761418"/>
                <a:gd name="connsiteX10" fmla="*/ 13511 w 7767979"/>
                <a:gd name="connsiteY10" fmla="*/ 459339 h 761418"/>
                <a:gd name="connsiteX0" fmla="*/ 13511 w 7767979"/>
                <a:gd name="connsiteY0" fmla="*/ 459339 h 761418"/>
                <a:gd name="connsiteX1" fmla="*/ 675582 w 7767979"/>
                <a:gd name="connsiteY1" fmla="*/ 148610 h 761418"/>
                <a:gd name="connsiteX2" fmla="*/ 891768 w 7767979"/>
                <a:gd name="connsiteY2" fmla="*/ 297219 h 761418"/>
                <a:gd name="connsiteX3" fmla="*/ 1486280 w 7767979"/>
                <a:gd name="connsiteY3" fmla="*/ 0 h 761418"/>
                <a:gd name="connsiteX4" fmla="*/ 2080792 w 7767979"/>
                <a:gd name="connsiteY4" fmla="*/ 432319 h 761418"/>
                <a:gd name="connsiteX5" fmla="*/ 2499652 w 7767979"/>
                <a:gd name="connsiteY5" fmla="*/ 216159 h 761418"/>
                <a:gd name="connsiteX6" fmla="*/ 2891490 w 7767979"/>
                <a:gd name="connsiteY6" fmla="*/ 499869 h 761418"/>
                <a:gd name="connsiteX7" fmla="*/ 7767979 w 7767979"/>
                <a:gd name="connsiteY7" fmla="*/ 486359 h 761418"/>
                <a:gd name="connsiteX8" fmla="*/ 7767979 w 7767979"/>
                <a:gd name="connsiteY8" fmla="*/ 761418 h 761418"/>
                <a:gd name="connsiteX9" fmla="*/ 0 w 7767979"/>
                <a:gd name="connsiteY9" fmla="*/ 761418 h 761418"/>
                <a:gd name="connsiteX10" fmla="*/ 13511 w 7767979"/>
                <a:gd name="connsiteY10" fmla="*/ 459339 h 761418"/>
                <a:gd name="connsiteX0" fmla="*/ 13511 w 7767979"/>
                <a:gd name="connsiteY0" fmla="*/ 459339 h 761418"/>
                <a:gd name="connsiteX1" fmla="*/ 675582 w 7767979"/>
                <a:gd name="connsiteY1" fmla="*/ 148610 h 761418"/>
                <a:gd name="connsiteX2" fmla="*/ 891768 w 7767979"/>
                <a:gd name="connsiteY2" fmla="*/ 297219 h 761418"/>
                <a:gd name="connsiteX3" fmla="*/ 1486280 w 7767979"/>
                <a:gd name="connsiteY3" fmla="*/ 0 h 761418"/>
                <a:gd name="connsiteX4" fmla="*/ 2080792 w 7767979"/>
                <a:gd name="connsiteY4" fmla="*/ 279919 h 761418"/>
                <a:gd name="connsiteX5" fmla="*/ 2499652 w 7767979"/>
                <a:gd name="connsiteY5" fmla="*/ 216159 h 761418"/>
                <a:gd name="connsiteX6" fmla="*/ 2891490 w 7767979"/>
                <a:gd name="connsiteY6" fmla="*/ 499869 h 761418"/>
                <a:gd name="connsiteX7" fmla="*/ 7767979 w 7767979"/>
                <a:gd name="connsiteY7" fmla="*/ 486359 h 761418"/>
                <a:gd name="connsiteX8" fmla="*/ 7767979 w 7767979"/>
                <a:gd name="connsiteY8" fmla="*/ 761418 h 761418"/>
                <a:gd name="connsiteX9" fmla="*/ 0 w 7767979"/>
                <a:gd name="connsiteY9" fmla="*/ 761418 h 761418"/>
                <a:gd name="connsiteX10" fmla="*/ 13511 w 7767979"/>
                <a:gd name="connsiteY10" fmla="*/ 459339 h 761418"/>
                <a:gd name="connsiteX0" fmla="*/ 78053 w 7767979"/>
                <a:gd name="connsiteY0" fmla="*/ 459339 h 761418"/>
                <a:gd name="connsiteX1" fmla="*/ 675582 w 7767979"/>
                <a:gd name="connsiteY1" fmla="*/ 148610 h 761418"/>
                <a:gd name="connsiteX2" fmla="*/ 891768 w 7767979"/>
                <a:gd name="connsiteY2" fmla="*/ 297219 h 761418"/>
                <a:gd name="connsiteX3" fmla="*/ 1486280 w 7767979"/>
                <a:gd name="connsiteY3" fmla="*/ 0 h 761418"/>
                <a:gd name="connsiteX4" fmla="*/ 2080792 w 7767979"/>
                <a:gd name="connsiteY4" fmla="*/ 279919 h 761418"/>
                <a:gd name="connsiteX5" fmla="*/ 2499652 w 7767979"/>
                <a:gd name="connsiteY5" fmla="*/ 216159 h 761418"/>
                <a:gd name="connsiteX6" fmla="*/ 2891490 w 7767979"/>
                <a:gd name="connsiteY6" fmla="*/ 499869 h 761418"/>
                <a:gd name="connsiteX7" fmla="*/ 7767979 w 7767979"/>
                <a:gd name="connsiteY7" fmla="*/ 486359 h 761418"/>
                <a:gd name="connsiteX8" fmla="*/ 7767979 w 7767979"/>
                <a:gd name="connsiteY8" fmla="*/ 761418 h 761418"/>
                <a:gd name="connsiteX9" fmla="*/ 0 w 7767979"/>
                <a:gd name="connsiteY9" fmla="*/ 761418 h 761418"/>
                <a:gd name="connsiteX10" fmla="*/ 78053 w 7767979"/>
                <a:gd name="connsiteY10" fmla="*/ 459339 h 761418"/>
                <a:gd name="connsiteX0" fmla="*/ 64 w 7689990"/>
                <a:gd name="connsiteY0" fmla="*/ 459339 h 761418"/>
                <a:gd name="connsiteX1" fmla="*/ 597593 w 7689990"/>
                <a:gd name="connsiteY1" fmla="*/ 148610 h 761418"/>
                <a:gd name="connsiteX2" fmla="*/ 813779 w 7689990"/>
                <a:gd name="connsiteY2" fmla="*/ 297219 h 761418"/>
                <a:gd name="connsiteX3" fmla="*/ 1408291 w 7689990"/>
                <a:gd name="connsiteY3" fmla="*/ 0 h 761418"/>
                <a:gd name="connsiteX4" fmla="*/ 2002803 w 7689990"/>
                <a:gd name="connsiteY4" fmla="*/ 279919 h 761418"/>
                <a:gd name="connsiteX5" fmla="*/ 2421663 w 7689990"/>
                <a:gd name="connsiteY5" fmla="*/ 216159 h 761418"/>
                <a:gd name="connsiteX6" fmla="*/ 2813501 w 7689990"/>
                <a:gd name="connsiteY6" fmla="*/ 499869 h 761418"/>
                <a:gd name="connsiteX7" fmla="*/ 7689990 w 7689990"/>
                <a:gd name="connsiteY7" fmla="*/ 486359 h 761418"/>
                <a:gd name="connsiteX8" fmla="*/ 7689990 w 7689990"/>
                <a:gd name="connsiteY8" fmla="*/ 761418 h 761418"/>
                <a:gd name="connsiteX9" fmla="*/ 0 w 7689990"/>
                <a:gd name="connsiteY9" fmla="*/ 761418 h 761418"/>
                <a:gd name="connsiteX10" fmla="*/ 64 w 7689990"/>
                <a:gd name="connsiteY10" fmla="*/ 459339 h 761418"/>
                <a:gd name="connsiteX0" fmla="*/ 59228 w 7749154"/>
                <a:gd name="connsiteY0" fmla="*/ 459339 h 761418"/>
                <a:gd name="connsiteX1" fmla="*/ 656757 w 7749154"/>
                <a:gd name="connsiteY1" fmla="*/ 148610 h 761418"/>
                <a:gd name="connsiteX2" fmla="*/ 872943 w 7749154"/>
                <a:gd name="connsiteY2" fmla="*/ 297219 h 761418"/>
                <a:gd name="connsiteX3" fmla="*/ 1467455 w 7749154"/>
                <a:gd name="connsiteY3" fmla="*/ 0 h 761418"/>
                <a:gd name="connsiteX4" fmla="*/ 2061967 w 7749154"/>
                <a:gd name="connsiteY4" fmla="*/ 279919 h 761418"/>
                <a:gd name="connsiteX5" fmla="*/ 2480827 w 7749154"/>
                <a:gd name="connsiteY5" fmla="*/ 216159 h 761418"/>
                <a:gd name="connsiteX6" fmla="*/ 2872665 w 7749154"/>
                <a:gd name="connsiteY6" fmla="*/ 499869 h 761418"/>
                <a:gd name="connsiteX7" fmla="*/ 7749154 w 7749154"/>
                <a:gd name="connsiteY7" fmla="*/ 486359 h 761418"/>
                <a:gd name="connsiteX8" fmla="*/ 7749154 w 7749154"/>
                <a:gd name="connsiteY8" fmla="*/ 761418 h 761418"/>
                <a:gd name="connsiteX9" fmla="*/ 0 w 7749154"/>
                <a:gd name="connsiteY9" fmla="*/ 761418 h 761418"/>
                <a:gd name="connsiteX10" fmla="*/ 59228 w 7749154"/>
                <a:gd name="connsiteY10" fmla="*/ 459339 h 761418"/>
                <a:gd name="connsiteX0" fmla="*/ 2754 w 7749154"/>
                <a:gd name="connsiteY0" fmla="*/ 459339 h 761418"/>
                <a:gd name="connsiteX1" fmla="*/ 656757 w 7749154"/>
                <a:gd name="connsiteY1" fmla="*/ 148610 h 761418"/>
                <a:gd name="connsiteX2" fmla="*/ 872943 w 7749154"/>
                <a:gd name="connsiteY2" fmla="*/ 297219 h 761418"/>
                <a:gd name="connsiteX3" fmla="*/ 1467455 w 7749154"/>
                <a:gd name="connsiteY3" fmla="*/ 0 h 761418"/>
                <a:gd name="connsiteX4" fmla="*/ 2061967 w 7749154"/>
                <a:gd name="connsiteY4" fmla="*/ 279919 h 761418"/>
                <a:gd name="connsiteX5" fmla="*/ 2480827 w 7749154"/>
                <a:gd name="connsiteY5" fmla="*/ 216159 h 761418"/>
                <a:gd name="connsiteX6" fmla="*/ 2872665 w 7749154"/>
                <a:gd name="connsiteY6" fmla="*/ 499869 h 761418"/>
                <a:gd name="connsiteX7" fmla="*/ 7749154 w 7749154"/>
                <a:gd name="connsiteY7" fmla="*/ 486359 h 761418"/>
                <a:gd name="connsiteX8" fmla="*/ 7749154 w 7749154"/>
                <a:gd name="connsiteY8" fmla="*/ 761418 h 761418"/>
                <a:gd name="connsiteX9" fmla="*/ 0 w 7749154"/>
                <a:gd name="connsiteY9" fmla="*/ 761418 h 761418"/>
                <a:gd name="connsiteX10" fmla="*/ 2754 w 7749154"/>
                <a:gd name="connsiteY10" fmla="*/ 459339 h 76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49154" h="761418">
                  <a:moveTo>
                    <a:pt x="2754" y="459339"/>
                  </a:moveTo>
                  <a:lnTo>
                    <a:pt x="656757" y="148610"/>
                  </a:lnTo>
                  <a:lnTo>
                    <a:pt x="872943" y="297219"/>
                  </a:lnTo>
                  <a:lnTo>
                    <a:pt x="1467455" y="0"/>
                  </a:lnTo>
                  <a:lnTo>
                    <a:pt x="2061967" y="279919"/>
                  </a:lnTo>
                  <a:lnTo>
                    <a:pt x="2480827" y="216159"/>
                  </a:lnTo>
                  <a:lnTo>
                    <a:pt x="2872665" y="499869"/>
                  </a:lnTo>
                  <a:lnTo>
                    <a:pt x="7749154" y="486359"/>
                  </a:lnTo>
                  <a:lnTo>
                    <a:pt x="7749154" y="761418"/>
                  </a:lnTo>
                  <a:lnTo>
                    <a:pt x="0" y="761418"/>
                  </a:lnTo>
                  <a:cubicBezTo>
                    <a:pt x="21" y="660725"/>
                    <a:pt x="2733" y="560032"/>
                    <a:pt x="2754" y="459339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rgbClr val="237DCE"/>
                </a:gs>
                <a:gs pos="85000">
                  <a:schemeClr val="bg1"/>
                </a:gs>
              </a:gsLst>
              <a:lin ang="180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0" y="5849711"/>
              <a:ext cx="9144000" cy="86755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3922"/>
                <a:gd name="connsiteX1" fmla="*/ 21600 w 21600"/>
                <a:gd name="connsiteY1" fmla="*/ 13642 h 23922"/>
                <a:gd name="connsiteX2" fmla="*/ 21600 w 21600"/>
                <a:gd name="connsiteY2" fmla="*/ 17322 h 23922"/>
                <a:gd name="connsiteX3" fmla="*/ 0 w 21600"/>
                <a:gd name="connsiteY3" fmla="*/ 20172 h 23922"/>
                <a:gd name="connsiteX4" fmla="*/ 0 w 21600"/>
                <a:gd name="connsiteY4" fmla="*/ 0 h 23922"/>
                <a:gd name="connsiteX0" fmla="*/ 0 w 21600"/>
                <a:gd name="connsiteY0" fmla="*/ 0 h 10280"/>
                <a:gd name="connsiteX1" fmla="*/ 21600 w 21600"/>
                <a:gd name="connsiteY1" fmla="*/ 0 h 10280"/>
                <a:gd name="connsiteX2" fmla="*/ 21600 w 21600"/>
                <a:gd name="connsiteY2" fmla="*/ 3680 h 10280"/>
                <a:gd name="connsiteX3" fmla="*/ 0 w 21600"/>
                <a:gd name="connsiteY3" fmla="*/ 6530 h 10280"/>
                <a:gd name="connsiteX4" fmla="*/ 0 w 21600"/>
                <a:gd name="connsiteY4" fmla="*/ 0 h 10280"/>
                <a:gd name="connsiteX0" fmla="*/ 0 w 21600"/>
                <a:gd name="connsiteY0" fmla="*/ 0 h 7486"/>
                <a:gd name="connsiteX1" fmla="*/ 21600 w 21600"/>
                <a:gd name="connsiteY1" fmla="*/ 0 h 7486"/>
                <a:gd name="connsiteX2" fmla="*/ 21600 w 21600"/>
                <a:gd name="connsiteY2" fmla="*/ 3680 h 7486"/>
                <a:gd name="connsiteX3" fmla="*/ 0 w 21600"/>
                <a:gd name="connsiteY3" fmla="*/ 3736 h 7486"/>
                <a:gd name="connsiteX4" fmla="*/ 0 w 21600"/>
                <a:gd name="connsiteY4" fmla="*/ 0 h 7486"/>
                <a:gd name="connsiteX0" fmla="*/ 0 w 21600"/>
                <a:gd name="connsiteY0" fmla="*/ 0 h 7486"/>
                <a:gd name="connsiteX1" fmla="*/ 21600 w 21600"/>
                <a:gd name="connsiteY1" fmla="*/ 0 h 7486"/>
                <a:gd name="connsiteX2" fmla="*/ 21600 w 21600"/>
                <a:gd name="connsiteY2" fmla="*/ 3680 h 7486"/>
                <a:gd name="connsiteX3" fmla="*/ 0 w 21600"/>
                <a:gd name="connsiteY3" fmla="*/ 3736 h 7486"/>
                <a:gd name="connsiteX4" fmla="*/ 0 w 21600"/>
                <a:gd name="connsiteY4" fmla="*/ 0 h 7486"/>
                <a:gd name="connsiteX0" fmla="*/ 0 w 21600"/>
                <a:gd name="connsiteY0" fmla="*/ 0 h 6253"/>
                <a:gd name="connsiteX1" fmla="*/ 21600 w 21600"/>
                <a:gd name="connsiteY1" fmla="*/ 0 h 6253"/>
                <a:gd name="connsiteX2" fmla="*/ 21600 w 21600"/>
                <a:gd name="connsiteY2" fmla="*/ 3680 h 6253"/>
                <a:gd name="connsiteX3" fmla="*/ 0 w 21600"/>
                <a:gd name="connsiteY3" fmla="*/ 2503 h 6253"/>
                <a:gd name="connsiteX4" fmla="*/ 0 w 21600"/>
                <a:gd name="connsiteY4" fmla="*/ 0 h 6253"/>
                <a:gd name="connsiteX0" fmla="*/ 0 w 21600"/>
                <a:gd name="connsiteY0" fmla="*/ 0 h 6253"/>
                <a:gd name="connsiteX1" fmla="*/ 21600 w 21600"/>
                <a:gd name="connsiteY1" fmla="*/ 0 h 6253"/>
                <a:gd name="connsiteX2" fmla="*/ 21600 w 21600"/>
                <a:gd name="connsiteY2" fmla="*/ 2543 h 6253"/>
                <a:gd name="connsiteX3" fmla="*/ 0 w 21600"/>
                <a:gd name="connsiteY3" fmla="*/ 2503 h 6253"/>
                <a:gd name="connsiteX4" fmla="*/ 0 w 21600"/>
                <a:gd name="connsiteY4" fmla="*/ 0 h 6253"/>
                <a:gd name="connsiteX0" fmla="*/ 0 w 21600"/>
                <a:gd name="connsiteY0" fmla="*/ 0 h 7823"/>
                <a:gd name="connsiteX1" fmla="*/ 21600 w 21600"/>
                <a:gd name="connsiteY1" fmla="*/ 0 h 7823"/>
                <a:gd name="connsiteX2" fmla="*/ 21600 w 21600"/>
                <a:gd name="connsiteY2" fmla="*/ 2543 h 7823"/>
                <a:gd name="connsiteX3" fmla="*/ 0 w 21600"/>
                <a:gd name="connsiteY3" fmla="*/ 2503 h 7823"/>
                <a:gd name="connsiteX4" fmla="*/ 0 w 21600"/>
                <a:gd name="connsiteY4" fmla="*/ 0 h 7823"/>
                <a:gd name="connsiteX0" fmla="*/ 0 w 21600"/>
                <a:gd name="connsiteY0" fmla="*/ 0 h 6680"/>
                <a:gd name="connsiteX1" fmla="*/ 21600 w 21600"/>
                <a:gd name="connsiteY1" fmla="*/ 0 h 6680"/>
                <a:gd name="connsiteX2" fmla="*/ 21600 w 21600"/>
                <a:gd name="connsiteY2" fmla="*/ 2543 h 6680"/>
                <a:gd name="connsiteX3" fmla="*/ 0 w 21600"/>
                <a:gd name="connsiteY3" fmla="*/ 2503 h 6680"/>
                <a:gd name="connsiteX4" fmla="*/ 0 w 21600"/>
                <a:gd name="connsiteY4" fmla="*/ 0 h 6680"/>
                <a:gd name="connsiteX0" fmla="*/ 0 w 21600"/>
                <a:gd name="connsiteY0" fmla="*/ 0 h 6253"/>
                <a:gd name="connsiteX1" fmla="*/ 21600 w 21600"/>
                <a:gd name="connsiteY1" fmla="*/ 0 h 6253"/>
                <a:gd name="connsiteX2" fmla="*/ 21600 w 21600"/>
                <a:gd name="connsiteY2" fmla="*/ 2543 h 6253"/>
                <a:gd name="connsiteX3" fmla="*/ 0 w 21600"/>
                <a:gd name="connsiteY3" fmla="*/ 2076 h 6253"/>
                <a:gd name="connsiteX4" fmla="*/ 0 w 21600"/>
                <a:gd name="connsiteY4" fmla="*/ 0 h 6253"/>
                <a:gd name="connsiteX0" fmla="*/ 0 w 21600"/>
                <a:gd name="connsiteY0" fmla="*/ 219 h 6472"/>
                <a:gd name="connsiteX1" fmla="*/ 21600 w 21600"/>
                <a:gd name="connsiteY1" fmla="*/ 219 h 6472"/>
                <a:gd name="connsiteX2" fmla="*/ 21600 w 21600"/>
                <a:gd name="connsiteY2" fmla="*/ 2762 h 6472"/>
                <a:gd name="connsiteX3" fmla="*/ 0 w 21600"/>
                <a:gd name="connsiteY3" fmla="*/ 2295 h 6472"/>
                <a:gd name="connsiteX4" fmla="*/ 0 w 21600"/>
                <a:gd name="connsiteY4" fmla="*/ 219 h 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6472">
                  <a:moveTo>
                    <a:pt x="0" y="219"/>
                  </a:moveTo>
                  <a:lnTo>
                    <a:pt x="21600" y="219"/>
                  </a:lnTo>
                  <a:lnTo>
                    <a:pt x="21600" y="2762"/>
                  </a:lnTo>
                  <a:cubicBezTo>
                    <a:pt x="8075" y="0"/>
                    <a:pt x="9633" y="6472"/>
                    <a:pt x="0" y="2295"/>
                  </a:cubicBezTo>
                  <a:lnTo>
                    <a:pt x="0" y="219"/>
                  </a:lnTo>
                  <a:close/>
                </a:path>
              </a:pathLst>
            </a:custGeom>
            <a:gradFill>
              <a:gsLst>
                <a:gs pos="20000">
                  <a:srgbClr val="6DAE67"/>
                </a:gs>
                <a:gs pos="61000">
                  <a:srgbClr val="77BE70"/>
                </a:gs>
                <a:gs pos="88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38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5022850" y="6383111"/>
              <a:ext cx="3661993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algn="ctr">
                      <a:schemeClr val="bg1">
                        <a:alpha val="43000"/>
                      </a:schemeClr>
                    </a:outerShdw>
                  </a:effectLst>
                  <a:latin typeface="Helvetica"/>
                  <a:cs typeface="Helvetica"/>
                </a:rPr>
                <a:t>Colorado Department of Healthcare Policy and Financing</a:t>
              </a:r>
              <a:endParaRPr lang="en-US" sz="1000" b="1" dirty="0">
                <a:solidFill>
                  <a:schemeClr val="bg1">
                    <a:lumMod val="95000"/>
                  </a:schemeClr>
                </a:solidFill>
                <a:effectLst>
                  <a:outerShdw blurRad="50800" algn="ctr">
                    <a:schemeClr val="bg1">
                      <a:alpha val="43000"/>
                    </a:schemeClr>
                  </a:outerShdw>
                </a:effectLst>
                <a:latin typeface="Helvetica"/>
                <a:cs typeface="Helvetica"/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1713345" y="5921375"/>
              <a:ext cx="723182" cy="356119"/>
            </a:xfrm>
            <a:custGeom>
              <a:avLst/>
              <a:gdLst>
                <a:gd name="connsiteX0" fmla="*/ 0 w 1256582"/>
                <a:gd name="connsiteY0" fmla="*/ 0 h 432319"/>
                <a:gd name="connsiteX1" fmla="*/ 148628 w 1256582"/>
                <a:gd name="connsiteY1" fmla="*/ 432319 h 432319"/>
                <a:gd name="connsiteX2" fmla="*/ 1256582 w 1256582"/>
                <a:gd name="connsiteY2" fmla="*/ 283710 h 432319"/>
                <a:gd name="connsiteX3" fmla="*/ 0 w 1256582"/>
                <a:gd name="connsiteY3" fmla="*/ 0 h 432319"/>
                <a:gd name="connsiteX0" fmla="*/ 0 w 723182"/>
                <a:gd name="connsiteY0" fmla="*/ 0 h 432319"/>
                <a:gd name="connsiteX1" fmla="*/ 148628 w 723182"/>
                <a:gd name="connsiteY1" fmla="*/ 432319 h 432319"/>
                <a:gd name="connsiteX2" fmla="*/ 723182 w 723182"/>
                <a:gd name="connsiteY2" fmla="*/ 359910 h 432319"/>
                <a:gd name="connsiteX3" fmla="*/ 0 w 723182"/>
                <a:gd name="connsiteY3" fmla="*/ 0 h 432319"/>
                <a:gd name="connsiteX0" fmla="*/ 0 w 723182"/>
                <a:gd name="connsiteY0" fmla="*/ 0 h 356119"/>
                <a:gd name="connsiteX1" fmla="*/ 148628 w 723182"/>
                <a:gd name="connsiteY1" fmla="*/ 356119 h 356119"/>
                <a:gd name="connsiteX2" fmla="*/ 723182 w 723182"/>
                <a:gd name="connsiteY2" fmla="*/ 283710 h 356119"/>
                <a:gd name="connsiteX3" fmla="*/ 0 w 723182"/>
                <a:gd name="connsiteY3" fmla="*/ 0 h 35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82" h="356119">
                  <a:moveTo>
                    <a:pt x="0" y="0"/>
                  </a:moveTo>
                  <a:lnTo>
                    <a:pt x="148628" y="356119"/>
                  </a:lnTo>
                  <a:lnTo>
                    <a:pt x="723182" y="283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412750" y="6073775"/>
              <a:ext cx="622300" cy="384175"/>
            </a:xfrm>
            <a:custGeom>
              <a:avLst/>
              <a:gdLst>
                <a:gd name="connsiteX0" fmla="*/ 619125 w 619125"/>
                <a:gd name="connsiteY0" fmla="*/ 146050 h 390525"/>
                <a:gd name="connsiteX1" fmla="*/ 0 w 619125"/>
                <a:gd name="connsiteY1" fmla="*/ 390525 h 390525"/>
                <a:gd name="connsiteX2" fmla="*/ 377825 w 619125"/>
                <a:gd name="connsiteY2" fmla="*/ 0 h 390525"/>
                <a:gd name="connsiteX3" fmla="*/ 619125 w 619125"/>
                <a:gd name="connsiteY3" fmla="*/ 146050 h 390525"/>
                <a:gd name="connsiteX0" fmla="*/ 619125 w 619125"/>
                <a:gd name="connsiteY0" fmla="*/ 146050 h 390525"/>
                <a:gd name="connsiteX1" fmla="*/ 0 w 619125"/>
                <a:gd name="connsiteY1" fmla="*/ 390525 h 390525"/>
                <a:gd name="connsiteX2" fmla="*/ 377825 w 619125"/>
                <a:gd name="connsiteY2" fmla="*/ 0 h 390525"/>
                <a:gd name="connsiteX3" fmla="*/ 619125 w 619125"/>
                <a:gd name="connsiteY3" fmla="*/ 146050 h 390525"/>
                <a:gd name="connsiteX0" fmla="*/ 825500 w 825500"/>
                <a:gd name="connsiteY0" fmla="*/ 292100 h 390525"/>
                <a:gd name="connsiteX1" fmla="*/ 0 w 825500"/>
                <a:gd name="connsiteY1" fmla="*/ 390525 h 390525"/>
                <a:gd name="connsiteX2" fmla="*/ 377825 w 825500"/>
                <a:gd name="connsiteY2" fmla="*/ 0 h 390525"/>
                <a:gd name="connsiteX3" fmla="*/ 825500 w 825500"/>
                <a:gd name="connsiteY3" fmla="*/ 292100 h 390525"/>
                <a:gd name="connsiteX0" fmla="*/ 619125 w 619125"/>
                <a:gd name="connsiteY0" fmla="*/ 152400 h 390525"/>
                <a:gd name="connsiteX1" fmla="*/ 0 w 619125"/>
                <a:gd name="connsiteY1" fmla="*/ 390525 h 390525"/>
                <a:gd name="connsiteX2" fmla="*/ 377825 w 619125"/>
                <a:gd name="connsiteY2" fmla="*/ 0 h 390525"/>
                <a:gd name="connsiteX3" fmla="*/ 619125 w 619125"/>
                <a:gd name="connsiteY3" fmla="*/ 152400 h 390525"/>
                <a:gd name="connsiteX0" fmla="*/ 622300 w 622300"/>
                <a:gd name="connsiteY0" fmla="*/ 152400 h 390525"/>
                <a:gd name="connsiteX1" fmla="*/ 3175 w 622300"/>
                <a:gd name="connsiteY1" fmla="*/ 390525 h 390525"/>
                <a:gd name="connsiteX2" fmla="*/ 0 w 622300"/>
                <a:gd name="connsiteY2" fmla="*/ 384175 h 390525"/>
                <a:gd name="connsiteX3" fmla="*/ 381000 w 622300"/>
                <a:gd name="connsiteY3" fmla="*/ 0 h 390525"/>
                <a:gd name="connsiteX4" fmla="*/ 622300 w 622300"/>
                <a:gd name="connsiteY4" fmla="*/ 152400 h 390525"/>
                <a:gd name="connsiteX0" fmla="*/ 622300 w 622300"/>
                <a:gd name="connsiteY0" fmla="*/ 396875 h 635000"/>
                <a:gd name="connsiteX1" fmla="*/ 3175 w 622300"/>
                <a:gd name="connsiteY1" fmla="*/ 635000 h 635000"/>
                <a:gd name="connsiteX2" fmla="*/ 0 w 622300"/>
                <a:gd name="connsiteY2" fmla="*/ 628650 h 635000"/>
                <a:gd name="connsiteX3" fmla="*/ 476250 w 622300"/>
                <a:gd name="connsiteY3" fmla="*/ 0 h 635000"/>
                <a:gd name="connsiteX4" fmla="*/ 622300 w 622300"/>
                <a:gd name="connsiteY4" fmla="*/ 396875 h 635000"/>
                <a:gd name="connsiteX0" fmla="*/ 622300 w 622300"/>
                <a:gd name="connsiteY0" fmla="*/ 146050 h 384175"/>
                <a:gd name="connsiteX1" fmla="*/ 3175 w 622300"/>
                <a:gd name="connsiteY1" fmla="*/ 384175 h 384175"/>
                <a:gd name="connsiteX2" fmla="*/ 0 w 622300"/>
                <a:gd name="connsiteY2" fmla="*/ 377825 h 384175"/>
                <a:gd name="connsiteX3" fmla="*/ 371475 w 622300"/>
                <a:gd name="connsiteY3" fmla="*/ 0 h 384175"/>
                <a:gd name="connsiteX4" fmla="*/ 622300 w 622300"/>
                <a:gd name="connsiteY4" fmla="*/ 1460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300" h="384175">
                  <a:moveTo>
                    <a:pt x="622300" y="146050"/>
                  </a:moveTo>
                  <a:lnTo>
                    <a:pt x="3175" y="384175"/>
                  </a:lnTo>
                  <a:lnTo>
                    <a:pt x="0" y="377825"/>
                  </a:lnTo>
                  <a:lnTo>
                    <a:pt x="371475" y="0"/>
                  </a:lnTo>
                  <a:lnTo>
                    <a:pt x="622300" y="14605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470900" y="5938611"/>
              <a:ext cx="673100" cy="761999"/>
            </a:xfrm>
            <a:prstGeom prst="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95000">
                  <a:schemeClr val="bg1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HCPF logo (color)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610600" y="6154511"/>
              <a:ext cx="457200" cy="450121"/>
            </a:xfrm>
            <a:prstGeom prst="rect">
              <a:avLst/>
            </a:prstGeom>
          </p:spPr>
        </p:pic>
      </p:grp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8500" y="5632450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25400" y="6639868"/>
            <a:ext cx="820420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algn="ctr">
                    <a:schemeClr val="bg1">
                      <a:alpha val="43000"/>
                    </a:schemeClr>
                  </a:outerShdw>
                </a:effectLst>
                <a:latin typeface="Helvetica"/>
                <a:cs typeface="Helvetica"/>
              </a:rPr>
              <a:t>Improving health care access</a:t>
            </a:r>
            <a:r>
              <a:rPr lang="en-US" sz="1000" b="1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algn="ctr">
                    <a:schemeClr val="bg1">
                      <a:alpha val="43000"/>
                    </a:schemeClr>
                  </a:outerShdw>
                </a:effectLst>
                <a:latin typeface="Helvetica"/>
                <a:cs typeface="Helvetica"/>
              </a:rPr>
              <a:t> and outcomes for the people we serve while demonstrating sound stewardship of financial resources </a:t>
            </a:r>
            <a:r>
              <a:rPr lang="en-US" sz="1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algn="ctr">
                    <a:schemeClr val="bg1">
                      <a:alpha val="43000"/>
                    </a:schemeClr>
                  </a:outerShdw>
                </a:effectLst>
                <a:latin typeface="Helvetica"/>
                <a:cs typeface="Helvetica"/>
              </a:rPr>
              <a:t> </a:t>
            </a:r>
            <a:endParaRPr lang="en-US" sz="1000" b="1" i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algn="ctr">
                  <a:schemeClr val="bg1">
                    <a:alpha val="43000"/>
                  </a:scheme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 hasCustomPrompt="1"/>
          </p:nvPr>
        </p:nvSpPr>
        <p:spPr>
          <a:xfrm>
            <a:off x="1765300" y="1733550"/>
            <a:ext cx="5473700" cy="1543049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0B2-F525-414B-B62C-ACF7A064AC0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6E1-32F0-4052-AEFC-99D237DEF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57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B0B2-F525-414B-B62C-ACF7A064AC0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6E1-32F0-4052-AEFC-99D237DEF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68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8077200" cy="4572000"/>
          </a:xfrm>
          <a:prstGeom prst="rect">
            <a:avLst/>
          </a:prstGeom>
        </p:spPr>
        <p:txBody>
          <a:bodyPr anchor="t"/>
          <a:lstStyle>
            <a:lvl1pPr marL="346075" indent="-346075">
              <a:buSzPct val="100000"/>
              <a:buFont typeface="Arial" pitchFamily="34" charset="0"/>
              <a:buChar char="•"/>
              <a:defRPr sz="3200" baseline="0"/>
            </a:lvl1pPr>
            <a:lvl2pPr>
              <a:buSzPct val="75000"/>
              <a:buFont typeface="Wingdings" pitchFamily="2" charset="2"/>
              <a:buChar char="Ø"/>
              <a:defRPr sz="2600">
                <a:latin typeface="+mn-lt"/>
              </a:defRPr>
            </a:lvl2pPr>
            <a:lvl3pPr>
              <a:buSzPct val="75000"/>
              <a:buFont typeface="Wingdings" pitchFamily="2" charset="2"/>
              <a:buNone/>
              <a:defRPr/>
            </a:lvl3pPr>
          </a:lstStyle>
          <a:p>
            <a:pPr lvl="0"/>
            <a:r>
              <a:rPr lang="en-US" dirty="0" smtClean="0"/>
              <a:t>Use bullets sparingly</a:t>
            </a:r>
          </a:p>
          <a:p>
            <a:pPr lvl="0"/>
            <a:r>
              <a:rPr lang="en-US" dirty="0" smtClean="0"/>
              <a:t>Sans-Serif Fonts:</a:t>
            </a:r>
          </a:p>
          <a:p>
            <a:pPr lvl="1"/>
            <a:r>
              <a:rPr lang="en-US" dirty="0" smtClean="0"/>
              <a:t>Better for on-screen reading</a:t>
            </a:r>
          </a:p>
          <a:p>
            <a:pPr lvl="1"/>
            <a:r>
              <a:rPr lang="en-US" dirty="0" smtClean="0"/>
              <a:t>Arial, Calibri, Gill Sans MT, Tahoma, Universe, Verdana</a:t>
            </a:r>
          </a:p>
          <a:p>
            <a:pPr lvl="0"/>
            <a:r>
              <a:rPr lang="en-US" dirty="0" smtClean="0"/>
              <a:t>Serif Fonts:</a:t>
            </a:r>
          </a:p>
          <a:p>
            <a:pPr lvl="1"/>
            <a:r>
              <a:rPr lang="en-US" dirty="0" smtClean="0"/>
              <a:t>Better for print or </a:t>
            </a:r>
            <a:r>
              <a:rPr lang="en-US" dirty="0" smtClean="0">
                <a:latin typeface="Georgia" pitchFamily="18" charset="0"/>
              </a:rPr>
              <a:t>when calling out info</a:t>
            </a:r>
          </a:p>
          <a:p>
            <a:pPr lvl="1"/>
            <a:r>
              <a:rPr lang="en-US" dirty="0" smtClean="0">
                <a:latin typeface="+mn-lt"/>
              </a:rPr>
              <a:t>Garamond, Georgia, Times New Roman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34720" y="41275"/>
            <a:ext cx="7204075" cy="13096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baseline="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What’s In It For the Audience?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30200" y="1984375"/>
            <a:ext cx="4572000" cy="3708400"/>
          </a:xfrm>
          <a:prstGeom prst="rightArrow">
            <a:avLst>
              <a:gd name="adj1" fmla="val 90000"/>
              <a:gd name="adj2" fmla="val 25952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txBody>
          <a:bodyPr lIns="82058" tIns="41029" rIns="82058" bIns="41029" anchor="ctr"/>
          <a:lstStyle>
            <a:lvl1pPr>
              <a:buSzPct val="100000"/>
              <a:buFont typeface="Arial" pitchFamily="34" charset="0"/>
              <a:buChar char="•"/>
              <a:defRPr sz="2800" baseline="0"/>
            </a:lvl1pPr>
            <a:lvl2pPr marL="666723" marR="0" indent="-256432" algn="l" defTabSz="8205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tabLst/>
              <a:defRPr sz="2400" baseline="0"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List 5 - 7 objectives</a:t>
            </a:r>
          </a:p>
          <a:p>
            <a:pPr lvl="0"/>
            <a:r>
              <a:rPr lang="en-US" dirty="0" smtClean="0"/>
              <a:t>Key Points only</a:t>
            </a:r>
          </a:p>
          <a:p>
            <a:pPr lvl="0"/>
            <a:r>
              <a:rPr lang="en-US" dirty="0" smtClean="0"/>
              <a:t>Examine font size</a:t>
            </a:r>
          </a:p>
          <a:p>
            <a:pPr lvl="1"/>
            <a:r>
              <a:rPr lang="en-US" dirty="0" smtClean="0"/>
              <a:t>24 pt preferred</a:t>
            </a:r>
          </a:p>
          <a:p>
            <a:pPr lvl="1"/>
            <a:r>
              <a:rPr lang="en-US" dirty="0" smtClean="0"/>
              <a:t>Not below 20 pt</a:t>
            </a:r>
          </a:p>
          <a:p>
            <a:pPr lvl="0"/>
            <a:r>
              <a:rPr lang="en-US" dirty="0" smtClean="0"/>
              <a:t>No more than 2 lines per bullet point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041900" y="1914525"/>
            <a:ext cx="3733800" cy="3848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2000" b="1" i="1" baseline="0"/>
            </a:lvl1pPr>
          </a:lstStyle>
          <a:p>
            <a:pPr lvl="0"/>
            <a:r>
              <a:rPr lang="en-US" sz="2000" i="1" dirty="0" smtClean="0"/>
              <a:t>Click icons to insert chart, graph, Smart Art, image, Clip Art or media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70037" y="41275"/>
            <a:ext cx="5933440" cy="1309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How Are You Going to Reach Your Purpose?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7200" y="1676400"/>
            <a:ext cx="3962400" cy="4038600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z="2000" i="1" dirty="0" smtClean="0"/>
              <a:t>Click icons to insert chart, graph, Smart Art, image, Clip Art or media</a:t>
            </a:r>
            <a:endParaRPr lang="en-US" dirty="0"/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749800" y="1981200"/>
            <a:ext cx="4038600" cy="3505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txBody>
          <a:bodyPr lIns="82058" tIns="41029" rIns="82058" bIns="41029" anchor="ctr"/>
          <a:lstStyle>
            <a:lvl1pPr>
              <a:buSzPct val="100000"/>
              <a:buFont typeface="Arial" pitchFamily="34" charset="0"/>
              <a:buChar char="•"/>
              <a:defRPr sz="2800" baseline="0"/>
            </a:lvl1pPr>
            <a:lvl2pPr marL="666723" marR="0" indent="-256432" algn="l" defTabSz="8205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tabLst/>
              <a:defRPr sz="2400" baseline="0"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Some key points </a:t>
            </a:r>
          </a:p>
          <a:p>
            <a:pPr lvl="0"/>
            <a:r>
              <a:rPr lang="en-US" dirty="0" smtClean="0"/>
              <a:t>Add relevant image, chart or other media</a:t>
            </a:r>
          </a:p>
          <a:p>
            <a:pPr lvl="0"/>
            <a:r>
              <a:rPr lang="en-US" dirty="0" smtClean="0"/>
              <a:t>To resize correctly:</a:t>
            </a:r>
          </a:p>
          <a:p>
            <a:pPr lvl="1"/>
            <a:r>
              <a:rPr lang="en-US" dirty="0" smtClean="0"/>
              <a:t>Click on item</a:t>
            </a:r>
          </a:p>
          <a:p>
            <a:pPr lvl="1"/>
            <a:r>
              <a:rPr lang="en-US" dirty="0" smtClean="0"/>
              <a:t>Stretch corner while holding Shift Key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924560" y="41275"/>
            <a:ext cx="7355840" cy="13096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baseline="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What’s Your Main Idea?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 or Supplemental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600200" y="762000"/>
            <a:ext cx="5952743" cy="51054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</a:ln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marR="0" indent="0" algn="ctr" defTabSz="8205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07718" marR="0" lvl="0" indent="-307718" algn="ctr" defTabSz="8205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/>
              <a:t>Click icon to insert image or other media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 or Supplementa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029201" y="1751965"/>
            <a:ext cx="3581400" cy="4114800"/>
          </a:xfrm>
          <a:prstGeom prst="roundRect">
            <a:avLst>
              <a:gd name="adj" fmla="val 71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algn="ctr">
              <a:buNone/>
              <a:defRPr sz="2000" b="1" i="1"/>
            </a:lvl1pPr>
            <a:lvl2pPr>
              <a:buNone/>
              <a:defRPr i="1"/>
            </a:lvl2pPr>
            <a:lvl3pPr>
              <a:buNone/>
              <a:defRPr i="1"/>
            </a:lvl3pPr>
            <a:lvl4pPr>
              <a:buNone/>
              <a:defRPr i="1"/>
            </a:lvl4pPr>
            <a:lvl5pPr>
              <a:buNone/>
              <a:defRPr i="1"/>
            </a:lvl5pPr>
          </a:lstStyle>
          <a:p>
            <a:pPr lvl="0"/>
            <a:r>
              <a:rPr lang="en-US" sz="2000" i="1" dirty="0" smtClean="0"/>
              <a:t>Insert image or Clip Art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5775" y="1904365"/>
            <a:ext cx="4314825" cy="3810000"/>
          </a:xfrm>
          <a:prstGeom prst="rect">
            <a:avLst/>
          </a:prstGeom>
          <a:ln w="28575"/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ctr"/>
          <a:lstStyle>
            <a:lvl1pPr marL="346075" indent="-346075">
              <a:buSzPct val="100000"/>
              <a:buFont typeface="Arial" pitchFamily="34" charset="0"/>
              <a:buChar char="•"/>
              <a:defRPr sz="2800" baseline="0"/>
            </a:lvl1pPr>
            <a:lvl2pPr>
              <a:buSzPct val="75000"/>
              <a:buFont typeface="Wingdings" pitchFamily="2" charset="2"/>
              <a:buChar char="Ø"/>
              <a:defRPr sz="2400" baseline="0"/>
            </a:lvl2pPr>
          </a:lstStyle>
          <a:p>
            <a:pPr lvl="0"/>
            <a:r>
              <a:rPr lang="en-US" dirty="0" smtClean="0"/>
              <a:t>Use bullets sparingly</a:t>
            </a:r>
          </a:p>
          <a:p>
            <a:pPr lvl="1"/>
            <a:r>
              <a:rPr lang="en-US" dirty="0" smtClean="0"/>
              <a:t>3 – 5 maximum</a:t>
            </a:r>
          </a:p>
          <a:p>
            <a:pPr lvl="0"/>
            <a:r>
              <a:rPr lang="en-US" dirty="0" smtClean="0"/>
              <a:t>Only represent key ideas</a:t>
            </a:r>
          </a:p>
          <a:p>
            <a:pPr lvl="0"/>
            <a:r>
              <a:rPr lang="en-US" dirty="0" smtClean="0"/>
              <a:t>Examine font size</a:t>
            </a:r>
          </a:p>
          <a:p>
            <a:pPr lvl="1"/>
            <a:r>
              <a:rPr lang="en-US" dirty="0" smtClean="0"/>
              <a:t>Not below 20</a:t>
            </a:r>
          </a:p>
          <a:p>
            <a:pPr lvl="0"/>
            <a:r>
              <a:rPr lang="en-US" dirty="0" smtClean="0"/>
              <a:t>Add relevant image or other 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924560" y="41275"/>
            <a:ext cx="7355840" cy="13096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baseline="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 and Image Slide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 or Supplementa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92500" y="1732280"/>
            <a:ext cx="5034280" cy="434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prstDash val="sysDot"/>
          </a:ln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sz="2000" i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3200" i="1" dirty="0" smtClean="0"/>
              <a:t>Insert chart, graph, or other image here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5300" y="1793240"/>
            <a:ext cx="2738120" cy="3219450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3200" baseline="0"/>
            </a:lvl1pPr>
            <a:lvl2pPr marL="867491" indent="-457200">
              <a:buFontTx/>
              <a:buNone/>
              <a:defRPr sz="2800"/>
            </a:lvl2pPr>
            <a:lvl3pPr>
              <a:buFontTx/>
              <a:buNone/>
              <a:defRPr sz="2400"/>
            </a:lvl3pPr>
            <a:lvl4pPr>
              <a:buFontTx/>
              <a:buNone/>
              <a:defRPr sz="2200"/>
            </a:lvl4pPr>
            <a:lvl5pPr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Long List</a:t>
            </a:r>
          </a:p>
          <a:p>
            <a:pPr lvl="0"/>
            <a:r>
              <a:rPr lang="en-US" dirty="0" smtClean="0"/>
              <a:t>Sequential in nature</a:t>
            </a:r>
          </a:p>
          <a:p>
            <a:pPr lvl="0"/>
            <a:r>
              <a:rPr lang="en-US" dirty="0" smtClean="0"/>
              <a:t>Emphasis on Quantity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924560" y="41275"/>
            <a:ext cx="7294880" cy="13096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baseline="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When to Use a Numbered List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 or Supplemental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0" y="609600"/>
            <a:ext cx="3505200" cy="312420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b"/>
          <a:lstStyle>
            <a:lvl1pPr marL="0" indent="0">
              <a:buNone/>
              <a:defRPr sz="3800"/>
            </a:lvl1pPr>
          </a:lstStyle>
          <a:p>
            <a:pPr lvl="0"/>
            <a:r>
              <a:rPr lang="en-US" dirty="0" smtClean="0"/>
              <a:t>Presenters</a:t>
            </a:r>
          </a:p>
          <a:p>
            <a:pPr lvl="0"/>
            <a:r>
              <a:rPr lang="en-US" dirty="0" smtClean="0"/>
              <a:t>like bullet points more than audiences do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0" y="609600"/>
            <a:ext cx="35052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4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FACT: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29D5D"/>
                </a:solidFill>
              </a:defRPr>
            </a:lvl1pPr>
            <a:lvl2pPr>
              <a:defRPr>
                <a:solidFill>
                  <a:srgbClr val="629D5D"/>
                </a:solidFill>
              </a:defRPr>
            </a:lvl2pPr>
            <a:lvl3pPr>
              <a:defRPr>
                <a:solidFill>
                  <a:srgbClr val="629D5D"/>
                </a:solidFill>
              </a:defRPr>
            </a:lvl3pPr>
            <a:lvl4pPr>
              <a:defRPr>
                <a:solidFill>
                  <a:srgbClr val="629D5D"/>
                </a:solidFill>
              </a:defRPr>
            </a:lvl4pPr>
            <a:lvl5pPr>
              <a:defRPr>
                <a:solidFill>
                  <a:srgbClr val="629D5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6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 or Supplemental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999508" y="4933124"/>
            <a:ext cx="6144491" cy="938015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75000"/>
                  <a:alpha val="80000"/>
                </a:schemeClr>
              </a:gs>
              <a:gs pos="9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Char char="→"/>
            </a:pPr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Third concern</a:t>
            </a:r>
            <a:endParaRPr lang="en-US" sz="2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999508" y="3252242"/>
            <a:ext cx="6144491" cy="938015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75000"/>
                  <a:alpha val="80000"/>
                </a:schemeClr>
              </a:gs>
              <a:gs pos="9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Char char="→"/>
            </a:pPr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Second concern</a:t>
            </a:r>
            <a:endParaRPr lang="en-US" sz="2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71799" y="1523399"/>
            <a:ext cx="6172201" cy="938015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75000"/>
                  <a:alpha val="80000"/>
                </a:schemeClr>
              </a:gs>
              <a:gs pos="9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Char char="→"/>
            </a:pPr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First concern</a:t>
            </a:r>
            <a:endParaRPr lang="en-US" sz="2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85800" y="1219200"/>
            <a:ext cx="2359152" cy="1545336"/>
          </a:xfrm>
          <a:prstGeom prst="ellipse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2000" b="1" i="1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Picture or Clip Art</a:t>
            </a:r>
            <a:endParaRPr lang="en-US" dirty="0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762000" y="2971800"/>
            <a:ext cx="2359152" cy="1545336"/>
          </a:xfrm>
          <a:prstGeom prst="ellipse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2000" b="1" i="1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Picture or Clip Art</a:t>
            </a:r>
            <a:endParaRPr lang="en-US"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762000" y="4626864"/>
            <a:ext cx="2359152" cy="1545336"/>
          </a:xfrm>
          <a:prstGeom prst="ellipse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50800" dist="63500" dir="8100000" algn="tr" rotWithShape="0">
              <a:schemeClr val="accent6">
                <a:lumMod val="50000"/>
                <a:alpha val="6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2000" b="1" i="1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Picture or Clip 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24560" y="41275"/>
            <a:ext cx="7294880" cy="13096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baseline="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List 3 Main Concerns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ap-Up/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96938" y="1828800"/>
            <a:ext cx="3889862" cy="4572000"/>
          </a:xfrm>
          <a:prstGeom prst="roundRect">
            <a:avLst>
              <a:gd name="adj" fmla="val 11722"/>
            </a:avLst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CD5E19"/>
            </a:solidFill>
          </a:ln>
          <a:effectLst>
            <a:glow rad="139700">
              <a:srgbClr val="E0911E">
                <a:alpha val="40000"/>
              </a:srgbClr>
            </a:glow>
            <a:reflection blurRad="6350" stA="52000" endA="300" endPos="35000" dir="5400000" sy="-100000" algn="bl" rotWithShape="0"/>
          </a:effectLst>
        </p:spPr>
        <p:txBody>
          <a:bodyPr lIns="82058" tIns="41029" rIns="82058" bIns="41029"/>
          <a:lstStyle>
            <a:lvl1pPr marL="0" indent="0" algn="ctr">
              <a:buNone/>
              <a:defRPr sz="2000" b="0" i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icon to replace image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270000"/>
            <a:ext cx="4114799" cy="4419600"/>
          </a:xfrm>
          <a:prstGeom prst="bracketPair">
            <a:avLst/>
          </a:prstGeom>
          <a:ln w="57150">
            <a:solidFill>
              <a:srgbClr val="898989"/>
            </a:solidFill>
          </a:ln>
        </p:spPr>
        <p:txBody>
          <a:bodyPr lIns="82058" tIns="41029" rIns="82058" bIns="41029"/>
          <a:lstStyle>
            <a:lvl1pPr>
              <a:defRPr sz="2900" baseline="0"/>
            </a:lvl1pPr>
          </a:lstStyle>
          <a:p>
            <a:r>
              <a:rPr lang="en-US" sz="2500" dirty="0" smtClean="0"/>
              <a:t>Enter information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924560" y="41275"/>
            <a:ext cx="7294880" cy="13096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baseline="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Wrap-Up/Contact Information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F11438B-6386-40CE-9EF6-6E0949738363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953D-C779-43C6-ACC7-17788A6E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34720" y="41275"/>
            <a:ext cx="7204075" cy="13096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baseline="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What’s In It For the Audience?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85337" y="2117600"/>
            <a:ext cx="7799832" cy="2665805"/>
          </a:xfrm>
          <a:prstGeom prst="rect">
            <a:avLst/>
          </a:prstGeom>
        </p:spPr>
        <p:txBody>
          <a:bodyPr lIns="82058" tIns="41029" rIns="82058" bIns="41029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 3" pitchFamily="18" charset="2"/>
              <a:buChar char="Ò"/>
              <a:tabLst/>
              <a:defRPr sz="3600" baseline="0">
                <a:solidFill>
                  <a:schemeClr val="tx2">
                    <a:lumMod val="75000"/>
                  </a:schemeClr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3200">
                <a:solidFill>
                  <a:schemeClr val="tx2">
                    <a:lumMod val="75000"/>
                  </a:schemeClr>
                </a:solidFill>
              </a:defRPr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 purpose of training/presentation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 3" pitchFamily="18" charset="2"/>
              <a:buChar char="Ò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only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3-5 at most </a:t>
            </a:r>
          </a:p>
          <a:p>
            <a:pPr lvl="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 full sentences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85337" y="2117600"/>
            <a:ext cx="7799832" cy="2665805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Font typeface="Wingdings 3" pitchFamily="18" charset="2"/>
              <a:buChar char="Ò"/>
              <a:defRPr sz="3600" baseline="0">
                <a:solidFill>
                  <a:schemeClr val="tx2">
                    <a:lumMod val="75000"/>
                  </a:schemeClr>
                </a:solidFill>
              </a:defRPr>
            </a:lvl1pPr>
            <a:lvl2pPr>
              <a:buFont typeface="Wingdings" pitchFamily="2" charset="2"/>
              <a:buChar char="§"/>
              <a:defRPr sz="3200">
                <a:solidFill>
                  <a:schemeClr val="tx2">
                    <a:lumMod val="75000"/>
                  </a:schemeClr>
                </a:solidFill>
              </a:defRPr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List 3 – 5 objectives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 use images instead</a:t>
            </a:r>
          </a:p>
          <a:p>
            <a:pPr lvl="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Key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Points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only</a:t>
            </a:r>
          </a:p>
          <a:p>
            <a:pPr lvl="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 full sentences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570037" y="41275"/>
            <a:ext cx="5933440" cy="1309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How Are You Going to Reach Your Purpose?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for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33401" y="1843088"/>
            <a:ext cx="2590800" cy="3648075"/>
          </a:xfrm>
          <a:prstGeom prst="roundRect">
            <a:avLst/>
          </a:prstGeom>
          <a:ln w="19050">
            <a:solidFill>
              <a:srgbClr val="92918A">
                <a:lumMod val="75000"/>
              </a:srgb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 algn="ctr">
              <a:buNone/>
              <a:defRPr sz="2000" b="1" i="1" baseline="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Insert image or Clip Art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248026" y="1843088"/>
            <a:ext cx="2590800" cy="1662112"/>
          </a:xfrm>
          <a:prstGeom prst="roundRect">
            <a:avLst/>
          </a:prstGeom>
          <a:ln w="19050">
            <a:solidFill>
              <a:srgbClr val="92918A">
                <a:lumMod val="75000"/>
              </a:srgb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1" baseline="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Insert image or Clip Art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248026" y="3876675"/>
            <a:ext cx="2590800" cy="1662113"/>
          </a:xfrm>
          <a:prstGeom prst="roundRect">
            <a:avLst/>
          </a:prstGeom>
          <a:ln w="19050">
            <a:solidFill>
              <a:srgbClr val="92918A">
                <a:lumMod val="75000"/>
              </a:srgb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 algn="ctr">
              <a:buNone/>
              <a:defRPr lang="en-US" noProof="0" dirty="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Insert image or Clip Art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5972176" y="1843088"/>
            <a:ext cx="2590800" cy="3648075"/>
          </a:xfrm>
          <a:prstGeom prst="roundRect">
            <a:avLst/>
          </a:prstGeom>
          <a:ln w="19050">
            <a:solidFill>
              <a:srgbClr val="92918A">
                <a:lumMod val="75000"/>
              </a:srgb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 algn="ctr">
              <a:buNone/>
              <a:defRPr lang="en-US" noProof="0" dirty="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Insert image or Clip Art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924560" y="41275"/>
            <a:ext cx="7294880" cy="13096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baseline="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Replace Bullet Points with Images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9525" y="6112701"/>
            <a:ext cx="916228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972050" y="6564085"/>
            <a:ext cx="3709670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algn="ctr">
                    <a:schemeClr val="bg1">
                      <a:alpha val="43000"/>
                    </a:schemeClr>
                  </a:outerShdw>
                </a:effectLst>
                <a:latin typeface="Helvetica"/>
                <a:cs typeface="Helvetica"/>
              </a:rPr>
              <a:t>Colorado Department of Health</a:t>
            </a:r>
            <a:r>
              <a:rPr lang="en-US" sz="1000" b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algn="ctr">
                    <a:schemeClr val="bg1">
                      <a:alpha val="43000"/>
                    </a:schemeClr>
                  </a:outerShdw>
                </a:effectLst>
                <a:latin typeface="Helvetica"/>
                <a:cs typeface="Helvetica"/>
              </a:rPr>
              <a:t> C</a:t>
            </a:r>
            <a:r>
              <a:rPr lang="en-US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algn="ctr">
                    <a:schemeClr val="bg1">
                      <a:alpha val="43000"/>
                    </a:schemeClr>
                  </a:outerShdw>
                </a:effectLst>
                <a:latin typeface="Helvetica"/>
                <a:cs typeface="Helvetica"/>
              </a:rPr>
              <a:t>are Policy and Financing</a:t>
            </a:r>
            <a:endParaRPr lang="en-US" sz="1000" b="1" dirty="0">
              <a:solidFill>
                <a:schemeClr val="bg1">
                  <a:lumMod val="95000"/>
                </a:schemeClr>
              </a:solidFill>
              <a:effectLst>
                <a:outerShdw blurRad="50800" algn="ctr">
                  <a:schemeClr val="bg1">
                    <a:alpha val="43000"/>
                  </a:scheme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13" name="Picture 12" descr="HCPF logo (color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0600" y="6335485"/>
            <a:ext cx="457200" cy="45012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8500" y="5848350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8" r:id="rId4"/>
    <p:sldLayoutId id="2147483679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9525" y="6112701"/>
            <a:ext cx="916228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972050" y="6573611"/>
            <a:ext cx="3709670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algn="ctr">
                    <a:schemeClr val="bg1">
                      <a:alpha val="43000"/>
                    </a:schemeClr>
                  </a:outerShdw>
                </a:effectLst>
                <a:latin typeface="Helvetica"/>
                <a:cs typeface="Helvetica"/>
              </a:rPr>
              <a:t>Colorado Department of Health</a:t>
            </a:r>
            <a:r>
              <a:rPr lang="en-US" sz="1000" b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algn="ctr">
                    <a:schemeClr val="bg1">
                      <a:alpha val="43000"/>
                    </a:schemeClr>
                  </a:outerShdw>
                </a:effectLst>
                <a:latin typeface="Helvetica"/>
                <a:cs typeface="Helvetica"/>
              </a:rPr>
              <a:t> C</a:t>
            </a:r>
            <a:r>
              <a:rPr lang="en-US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algn="ctr">
                    <a:schemeClr val="bg1">
                      <a:alpha val="43000"/>
                    </a:schemeClr>
                  </a:outerShdw>
                </a:effectLst>
                <a:latin typeface="Helvetica"/>
                <a:cs typeface="Helvetica"/>
              </a:rPr>
              <a:t>are Policy and Financing</a:t>
            </a:r>
            <a:endParaRPr lang="en-US" sz="1000" b="1" dirty="0">
              <a:solidFill>
                <a:schemeClr val="bg1">
                  <a:lumMod val="95000"/>
                </a:schemeClr>
              </a:solidFill>
              <a:effectLst>
                <a:outerShdw blurRad="50800" algn="ctr">
                  <a:schemeClr val="bg1">
                    <a:alpha val="43000"/>
                  </a:scheme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19" name="Picture 18" descr="HCPF logo (color)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610600" y="6345011"/>
            <a:ext cx="457200" cy="450121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8500" y="5848350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9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8B0B2-F525-414B-B62C-ACF7A064AC0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D6E1-32F0-4052-AEFC-99D237DEF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5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9525" y="6112701"/>
            <a:ext cx="916228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972050" y="6573611"/>
            <a:ext cx="3709670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algn="ctr">
                    <a:schemeClr val="bg1">
                      <a:alpha val="43000"/>
                    </a:schemeClr>
                  </a:outerShdw>
                </a:effectLst>
                <a:latin typeface="Helvetica"/>
                <a:cs typeface="Helvetica"/>
              </a:rPr>
              <a:t>Colorado Department of Health</a:t>
            </a:r>
            <a:r>
              <a:rPr lang="en-US" sz="1000" b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algn="ctr">
                    <a:schemeClr val="bg1">
                      <a:alpha val="43000"/>
                    </a:schemeClr>
                  </a:outerShdw>
                </a:effectLst>
                <a:latin typeface="Helvetica"/>
                <a:cs typeface="Helvetica"/>
              </a:rPr>
              <a:t> C</a:t>
            </a:r>
            <a:r>
              <a:rPr lang="en-US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algn="ctr">
                    <a:schemeClr val="bg1">
                      <a:alpha val="43000"/>
                    </a:schemeClr>
                  </a:outerShdw>
                </a:effectLst>
                <a:latin typeface="Helvetica"/>
                <a:cs typeface="Helvetica"/>
              </a:rPr>
              <a:t>are Policy and Financing</a:t>
            </a:r>
            <a:endParaRPr lang="en-US" sz="1000" b="1" dirty="0">
              <a:solidFill>
                <a:schemeClr val="bg1">
                  <a:lumMod val="95000"/>
                </a:schemeClr>
              </a:solidFill>
              <a:effectLst>
                <a:outerShdw blurRad="50800" algn="ctr">
                  <a:schemeClr val="bg1">
                    <a:alpha val="43000"/>
                  </a:scheme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19" name="Picture 18" descr="HCPF logo (color)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10600" y="6345011"/>
            <a:ext cx="457200" cy="450121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8500" y="5848350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coassessment.blogspot.com/p/review-of-existing-ltss-assessment-tools.html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oassessment.blogspot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Brittani.Trujillo@state.co.u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Steve@HCBS.info" TargetMode="External"/><Relationship Id="rId4" Type="http://schemas.openxmlformats.org/officeDocument/2006/relationships/hyperlink" Target="mailto:Timothy.cortez@state.co.u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409303"/>
            <a:ext cx="7543800" cy="3127375"/>
          </a:xfrm>
        </p:spPr>
        <p:txBody>
          <a:bodyPr/>
          <a:lstStyle/>
          <a:p>
            <a:r>
              <a:rPr lang="en-US" sz="6000" dirty="0" smtClean="0">
                <a:solidFill>
                  <a:srgbClr val="004C90"/>
                </a:solidFill>
              </a:rPr>
              <a:t>Colorado Assessment Tool Project</a:t>
            </a:r>
            <a:endParaRPr lang="en-US" sz="6000" dirty="0">
              <a:solidFill>
                <a:srgbClr val="004C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78686" y="3536677"/>
            <a:ext cx="6786629" cy="23783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HCBS Conference Presentation</a:t>
            </a:r>
          </a:p>
          <a:p>
            <a:pPr marL="0" indent="0" algn="ctr">
              <a:buNone/>
            </a:pPr>
            <a:r>
              <a:rPr lang="en-US" sz="2400" dirty="0" smtClean="0"/>
              <a:t>September 17, 2014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000" dirty="0">
                <a:solidFill>
                  <a:srgbClr val="629D5D"/>
                </a:solidFill>
              </a:rPr>
              <a:t>HCBS Strategies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629D5D"/>
                </a:solidFill>
              </a:rPr>
              <a:t>Long-term Services and Supports Division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629D5D"/>
                </a:solidFill>
              </a:rPr>
              <a:t>Division for Intellectual and Developmental Disabilities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18500" y="5848350"/>
            <a:ext cx="647700" cy="365125"/>
          </a:xfrm>
        </p:spPr>
        <p:txBody>
          <a:bodyPr/>
          <a:lstStyle/>
          <a:p>
            <a:fld id="{67BDF879-A2E0-4F70-BA76-E296807BF0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80" y="1228726"/>
            <a:ext cx="8481714" cy="483709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4C90"/>
                </a:solidFill>
              </a:rPr>
              <a:t>Multiple Uses: </a:t>
            </a:r>
            <a:r>
              <a:rPr lang="en-US" sz="2400" dirty="0" smtClean="0">
                <a:solidFill>
                  <a:srgbClr val="004C90"/>
                </a:solidFill>
              </a:rPr>
              <a:t>Assessment information used to support a variety of processes (e.g., eligibility determination, resource allocation, etc.)</a:t>
            </a:r>
            <a:endParaRPr lang="en-US" sz="2400" strike="sngStrike" dirty="0" smtClean="0">
              <a:solidFill>
                <a:srgbClr val="004C9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400" b="1" dirty="0" smtClean="0">
                <a:solidFill>
                  <a:srgbClr val="004C90"/>
                </a:solidFill>
              </a:rPr>
              <a:t>Assessment philosophy: </a:t>
            </a:r>
            <a:r>
              <a:rPr lang="en-US" sz="2400" dirty="0" smtClean="0">
                <a:solidFill>
                  <a:srgbClr val="004C90"/>
                </a:solidFill>
              </a:rPr>
              <a:t>Shift away from service oriented, deficits-only focus and incorporate person-centered planning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solidFill>
                  <a:srgbClr val="004C90"/>
                </a:solidFill>
              </a:rPr>
              <a:t>Automation: </a:t>
            </a:r>
            <a:r>
              <a:rPr lang="en-US" sz="2400" dirty="0" smtClean="0">
                <a:solidFill>
                  <a:srgbClr val="004C90"/>
                </a:solidFill>
              </a:rPr>
              <a:t>“In the field” friendly for workers to use and giving faster results about program eligibility and need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62000" y="274638"/>
            <a:ext cx="7620000" cy="8298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Assessment Trends: Overview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04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537" y="1733550"/>
            <a:ext cx="8924926" cy="2867025"/>
          </a:xfrm>
        </p:spPr>
        <p:txBody>
          <a:bodyPr/>
          <a:lstStyle/>
          <a:p>
            <a:pPr lvl="0" rtl="0" eaLnBrk="1" latinLnBrk="0" hangingPunct="1"/>
            <a:r>
              <a:rPr lang="en-US" sz="4800" kern="1200" dirty="0" smtClean="0">
                <a:solidFill>
                  <a:srgbClr val="004C90"/>
                </a:solidFill>
                <a:effectLst/>
                <a:latin typeface="+mn-lt"/>
                <a:ea typeface="+mn-ea"/>
                <a:cs typeface="+mn-cs"/>
              </a:rPr>
              <a:t>Federal Parameters: </a:t>
            </a:r>
            <a:br>
              <a:rPr lang="en-US" sz="4800" kern="1200" dirty="0" smtClean="0">
                <a:solidFill>
                  <a:srgbClr val="004C9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4800" kern="1200" dirty="0" smtClean="0">
                <a:solidFill>
                  <a:srgbClr val="004C90"/>
                </a:solidFill>
                <a:effectLst/>
                <a:latin typeface="+mn-lt"/>
                <a:ea typeface="+mn-ea"/>
                <a:cs typeface="+mn-cs"/>
              </a:rPr>
              <a:t>Balancing Incentive Program (BIP) </a:t>
            </a:r>
            <a:br>
              <a:rPr lang="en-US" sz="4800" kern="1200" dirty="0" smtClean="0">
                <a:solidFill>
                  <a:srgbClr val="004C9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4800" kern="1200" dirty="0" smtClean="0">
                <a:solidFill>
                  <a:srgbClr val="004C90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br>
              <a:rPr lang="en-US" sz="4800" kern="1200" dirty="0" smtClean="0">
                <a:solidFill>
                  <a:srgbClr val="004C9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4800" kern="1200" dirty="0" smtClean="0">
                <a:solidFill>
                  <a:srgbClr val="004C90"/>
                </a:solidFill>
                <a:effectLst/>
                <a:latin typeface="+mn-lt"/>
                <a:ea typeface="+mn-ea"/>
                <a:cs typeface="+mn-cs"/>
              </a:rPr>
              <a:t>New CMS HCBS Rules</a:t>
            </a:r>
            <a:endParaRPr lang="en-US" sz="4800" dirty="0">
              <a:solidFill>
                <a:srgbClr val="004C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" y="1295399"/>
            <a:ext cx="8667750" cy="4725799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rgbClr val="004C90"/>
                </a:solidFill>
              </a:rPr>
              <a:t>Colorado not eligible for BIP because it is too “balanced”</a:t>
            </a: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solidFill>
                  <a:srgbClr val="004C90"/>
                </a:solidFill>
              </a:rPr>
              <a:t>State looked to BIP requirements as guidance from CMS for the direction it should consider going</a:t>
            </a: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solidFill>
                  <a:srgbClr val="004C90"/>
                </a:solidFill>
              </a:rPr>
              <a:t>Core lessons were:</a:t>
            </a:r>
          </a:p>
          <a:p>
            <a:pPr lvl="1"/>
            <a:r>
              <a:rPr lang="en-US" sz="2400" dirty="0" smtClean="0">
                <a:solidFill>
                  <a:srgbClr val="004C90"/>
                </a:solidFill>
              </a:rPr>
              <a:t>Integrating LTSS access processes</a:t>
            </a:r>
          </a:p>
          <a:p>
            <a:pPr lvl="1"/>
            <a:r>
              <a:rPr lang="en-US" sz="2400" dirty="0" smtClean="0">
                <a:solidFill>
                  <a:srgbClr val="004C90"/>
                </a:solidFill>
              </a:rPr>
              <a:t>Reducing the need for multiple assessments (tell story once)</a:t>
            </a:r>
          </a:p>
          <a:p>
            <a:pPr lvl="1"/>
            <a:r>
              <a:rPr lang="en-US" sz="2400" dirty="0" smtClean="0">
                <a:solidFill>
                  <a:srgbClr val="004C90"/>
                </a:solidFill>
              </a:rPr>
              <a:t>Reducing potential conflicts of interest</a:t>
            </a:r>
          </a:p>
          <a:p>
            <a:pPr lvl="1"/>
            <a:r>
              <a:rPr lang="en-US" sz="2400" dirty="0" smtClean="0">
                <a:solidFill>
                  <a:srgbClr val="004C90"/>
                </a:solidFill>
              </a:rPr>
              <a:t>Increasing transparency in the process</a:t>
            </a:r>
          </a:p>
          <a:p>
            <a:pPr lvl="1"/>
            <a:r>
              <a:rPr lang="en-US" sz="2400" dirty="0" smtClean="0">
                <a:solidFill>
                  <a:srgbClr val="004C90"/>
                </a:solidFill>
              </a:rPr>
              <a:t>Establishing core domains that should be included in an assessment tool  </a:t>
            </a:r>
            <a:endParaRPr lang="en-US" sz="2400" dirty="0">
              <a:solidFill>
                <a:srgbClr val="004C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AE0A-D636-4945-B5A1-974612859CC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42925" y="274638"/>
            <a:ext cx="8058150" cy="8298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Balancing Incentive Program (BIP)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1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7162"/>
            <a:ext cx="7620000" cy="1255713"/>
          </a:xfrm>
        </p:spPr>
        <p:txBody>
          <a:bodyPr/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Implications of CMS HCBS Regulations for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666875"/>
            <a:ext cx="8655113" cy="44767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4C90"/>
                </a:solidFill>
              </a:rPr>
              <a:t>New regulations for HCBS have huge implications for assessment and support planning</a:t>
            </a:r>
          </a:p>
          <a:p>
            <a:pPr>
              <a:spcBef>
                <a:spcPts val="2400"/>
              </a:spcBef>
            </a:pPr>
            <a:r>
              <a:rPr lang="en-GB" sz="2800" dirty="0">
                <a:solidFill>
                  <a:srgbClr val="004C90"/>
                </a:solidFill>
              </a:rPr>
              <a:t>Multiple specific requirements for which states will need to demonstrate compliance</a:t>
            </a:r>
          </a:p>
          <a:p>
            <a:pPr lvl="1">
              <a:spcBef>
                <a:spcPts val="1200"/>
              </a:spcBef>
            </a:pPr>
            <a:r>
              <a:rPr lang="en-GB" sz="2400" dirty="0">
                <a:solidFill>
                  <a:srgbClr val="004C90"/>
                </a:solidFill>
              </a:rPr>
              <a:t>Pressure to standardize assessment processes and support/care/service planning tools</a:t>
            </a:r>
          </a:p>
          <a:p>
            <a:pPr lvl="1">
              <a:spcBef>
                <a:spcPts val="1200"/>
              </a:spcBef>
            </a:pPr>
            <a:r>
              <a:rPr lang="en-GB" sz="2400" dirty="0">
                <a:solidFill>
                  <a:srgbClr val="004C90"/>
                </a:solidFill>
              </a:rPr>
              <a:t>Pressure to collect data to demonstrate compliance</a:t>
            </a:r>
            <a:endParaRPr lang="en-US" sz="2400" dirty="0">
              <a:solidFill>
                <a:srgbClr val="004C90"/>
              </a:solidFill>
            </a:endParaRPr>
          </a:p>
          <a:p>
            <a:pPr marL="457200" lvl="1" indent="0">
              <a:buNone/>
            </a:pPr>
            <a:endParaRPr lang="en-GB" sz="2000" dirty="0" smtClean="0"/>
          </a:p>
          <a:p>
            <a:endParaRPr lang="en-GB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7162"/>
            <a:ext cx="7620000" cy="1255713"/>
          </a:xfrm>
        </p:spPr>
        <p:txBody>
          <a:bodyPr/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Implications of CMS HCBS Regulations for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Assessment (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cont.)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638299"/>
            <a:ext cx="8655113" cy="421005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Person-centered components will require: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Major changes to tools and processes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Must more clearly address areas such as desire for employment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Substantial investment in training and cultural change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Infrastructure to support participants’ ability to play a </a:t>
            </a:r>
            <a:br>
              <a:rPr lang="en-GB" sz="2400" dirty="0" smtClean="0">
                <a:solidFill>
                  <a:srgbClr val="004C90"/>
                </a:solidFill>
              </a:rPr>
            </a:br>
            <a:r>
              <a:rPr lang="en-GB" sz="2400" dirty="0" smtClean="0">
                <a:solidFill>
                  <a:srgbClr val="004C90"/>
                </a:solidFill>
              </a:rPr>
              <a:t>“lead” role in process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endParaRPr lang="en-GB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88" y="165225"/>
            <a:ext cx="8944824" cy="1283329"/>
          </a:xfrm>
        </p:spPr>
        <p:txBody>
          <a:bodyPr/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Implications of CMS HCBS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Regulations for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Assessment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22" y="1620570"/>
            <a:ext cx="8618899" cy="441828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4C90"/>
                </a:solidFill>
              </a:rPr>
              <a:t>Assessment/support planning processes must document deviations from HCBS settings requirements: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Justify limitations placed on freedoms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Privacy must be addressed – raises issue of use of monitoring technology (e.g., cameras, recording devices)</a:t>
            </a:r>
          </a:p>
          <a:p>
            <a:pPr>
              <a:spcBef>
                <a:spcPts val="24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Conflict-free criteria requires separating assessment and support plan development from provider</a:t>
            </a:r>
          </a:p>
          <a:p>
            <a:pPr lvl="1">
              <a:spcBef>
                <a:spcPts val="1200"/>
              </a:spcBef>
            </a:pPr>
            <a:r>
              <a:rPr lang="en-GB" sz="2400" dirty="0">
                <a:solidFill>
                  <a:srgbClr val="004C90"/>
                </a:solidFill>
              </a:rPr>
              <a:t>C</a:t>
            </a:r>
            <a:r>
              <a:rPr lang="en-GB" sz="2400" dirty="0" smtClean="0">
                <a:solidFill>
                  <a:srgbClr val="004C90"/>
                </a:solidFill>
              </a:rPr>
              <a:t>larify difference between support plan and plans by the provider for implementing support plan (e.g., staffing)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endParaRPr lang="en-GB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88" y="165225"/>
            <a:ext cx="8944824" cy="1283329"/>
          </a:xfrm>
        </p:spPr>
        <p:txBody>
          <a:bodyPr/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Implications of CMS HCBS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Regulations for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Assessment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75" y="1657350"/>
            <a:ext cx="8618899" cy="419099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Developing a comprehensive, person-centered plan that addresses goals beyond Medicaid will require: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Stronger tools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More time conducting assessment and developing </a:t>
            </a:r>
            <a:br>
              <a:rPr lang="en-GB" sz="2400" dirty="0" smtClean="0">
                <a:solidFill>
                  <a:srgbClr val="004C90"/>
                </a:solidFill>
              </a:rPr>
            </a:br>
            <a:r>
              <a:rPr lang="en-GB" sz="2400" dirty="0" smtClean="0">
                <a:solidFill>
                  <a:srgbClr val="004C90"/>
                </a:solidFill>
              </a:rPr>
              <a:t>support plans</a:t>
            </a:r>
            <a:endParaRPr lang="en-US" sz="2400" dirty="0" smtClean="0">
              <a:solidFill>
                <a:srgbClr val="004C90"/>
              </a:solidFill>
            </a:endParaRPr>
          </a:p>
          <a:p>
            <a:pPr marL="457200" lvl="1" indent="0">
              <a:buNone/>
            </a:pPr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" y="117474"/>
            <a:ext cx="8458200" cy="1356995"/>
          </a:xfrm>
        </p:spPr>
        <p:txBody>
          <a:bodyPr/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Assessment Trends –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Quality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of Assessment Tools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Increasing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025" y="1724342"/>
            <a:ext cx="8675370" cy="4324033"/>
          </a:xfrm>
        </p:spPr>
        <p:txBody>
          <a:bodyPr>
            <a:normAutofit fontScale="70000" lnSpcReduction="20000"/>
          </a:bodyPr>
          <a:lstStyle/>
          <a:p>
            <a:pPr indent="-342900"/>
            <a:r>
              <a:rPr lang="en-US" sz="3400" dirty="0" smtClean="0">
                <a:solidFill>
                  <a:srgbClr val="004C90"/>
                </a:solidFill>
              </a:rPr>
              <a:t>More specific definitions and timeframes, especially on ADLs/IADLs</a:t>
            </a:r>
          </a:p>
          <a:p>
            <a:pPr lvl="1" indent="-342900">
              <a:spcBef>
                <a:spcPts val="1200"/>
              </a:spcBef>
            </a:pPr>
            <a:r>
              <a:rPr lang="en-US" dirty="0" smtClean="0">
                <a:solidFill>
                  <a:srgbClr val="004C90"/>
                </a:solidFill>
              </a:rPr>
              <a:t>Increased emphasis on manuals and other training tools</a:t>
            </a:r>
            <a:endParaRPr lang="en-US" dirty="0">
              <a:solidFill>
                <a:srgbClr val="004C90"/>
              </a:solidFill>
            </a:endParaRPr>
          </a:p>
          <a:p>
            <a:pPr lvl="0" indent="-342900">
              <a:spcBef>
                <a:spcPts val="2400"/>
              </a:spcBef>
            </a:pPr>
            <a:r>
              <a:rPr lang="en-US" sz="3400" dirty="0" smtClean="0">
                <a:solidFill>
                  <a:srgbClr val="004C90"/>
                </a:solidFill>
              </a:rPr>
              <a:t>Greater testing:</a:t>
            </a:r>
          </a:p>
          <a:p>
            <a:pPr lvl="1" indent="-342900">
              <a:spcBef>
                <a:spcPts val="1200"/>
              </a:spcBef>
            </a:pPr>
            <a:r>
              <a:rPr lang="en-US" dirty="0">
                <a:solidFill>
                  <a:srgbClr val="004C90"/>
                </a:solidFill>
              </a:rPr>
              <a:t>U</a:t>
            </a:r>
            <a:r>
              <a:rPr lang="en-US" dirty="0" smtClean="0">
                <a:solidFill>
                  <a:srgbClr val="004C90"/>
                </a:solidFill>
              </a:rPr>
              <a:t>seful in establishing inter-reliability (likelihood that items will be answered the same by different reviewers)</a:t>
            </a:r>
          </a:p>
          <a:p>
            <a:pPr lvl="1" indent="-342900">
              <a:spcBef>
                <a:spcPts val="1200"/>
              </a:spcBef>
            </a:pPr>
            <a:r>
              <a:rPr lang="en-US" dirty="0" smtClean="0">
                <a:solidFill>
                  <a:srgbClr val="004C90"/>
                </a:solidFill>
              </a:rPr>
              <a:t>Some work on validity (ability of assessment to predict key outcomes), notably risk of nursing facility placement and hospitalization</a:t>
            </a:r>
          </a:p>
          <a:p>
            <a:pPr indent="-342900">
              <a:spcBef>
                <a:spcPts val="2400"/>
              </a:spcBef>
            </a:pPr>
            <a:r>
              <a:rPr lang="en-US" sz="3400" dirty="0" smtClean="0">
                <a:solidFill>
                  <a:srgbClr val="004C90"/>
                </a:solidFill>
              </a:rPr>
              <a:t>Shift from questionnaire (ask individual and/or family) to </a:t>
            </a:r>
            <a:br>
              <a:rPr lang="en-US" sz="3400" dirty="0" smtClean="0">
                <a:solidFill>
                  <a:srgbClr val="004C90"/>
                </a:solidFill>
              </a:rPr>
            </a:br>
            <a:r>
              <a:rPr lang="en-US" sz="3400" dirty="0" smtClean="0">
                <a:solidFill>
                  <a:srgbClr val="004C90"/>
                </a:solidFill>
              </a:rPr>
              <a:t>multi-source assessment (information from multiple sources including direct observation)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8" y="188913"/>
            <a:ext cx="8239125" cy="1296988"/>
          </a:xfrm>
        </p:spPr>
        <p:txBody>
          <a:bodyPr/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Assessment Quality –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Promising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49" y="1638301"/>
            <a:ext cx="8543925" cy="4476750"/>
          </a:xfrm>
        </p:spPr>
        <p:txBody>
          <a:bodyPr/>
          <a:lstStyle/>
          <a:p>
            <a:r>
              <a:rPr lang="en-US" sz="2400" dirty="0">
                <a:solidFill>
                  <a:srgbClr val="004C90"/>
                </a:solidFill>
              </a:rPr>
              <a:t>S</a:t>
            </a:r>
            <a:r>
              <a:rPr lang="en-US" sz="2400" dirty="0" smtClean="0">
                <a:solidFill>
                  <a:srgbClr val="004C90"/>
                </a:solidFill>
              </a:rPr>
              <a:t>tates have developed tools for which they have established reliability– WI, WA, MA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rgbClr val="004C90"/>
                </a:solidFill>
              </a:rPr>
              <a:t>interRAI – Collaboration of researchers in multiple countries </a:t>
            </a:r>
            <a:br>
              <a:rPr lang="en-US" sz="2400" dirty="0" smtClean="0">
                <a:solidFill>
                  <a:srgbClr val="004C90"/>
                </a:solidFill>
              </a:rPr>
            </a:br>
            <a:r>
              <a:rPr lang="en-US" sz="2400" dirty="0" smtClean="0">
                <a:solidFill>
                  <a:srgbClr val="004C90"/>
                </a:solidFill>
              </a:rPr>
              <a:t>to establish standardized LTSS assessment tools across </a:t>
            </a:r>
            <a:br>
              <a:rPr lang="en-US" sz="2400" dirty="0" smtClean="0">
                <a:solidFill>
                  <a:srgbClr val="004C90"/>
                </a:solidFill>
              </a:rPr>
            </a:br>
            <a:r>
              <a:rPr lang="en-US" sz="2400" dirty="0" smtClean="0">
                <a:solidFill>
                  <a:srgbClr val="004C90"/>
                </a:solidFill>
              </a:rPr>
              <a:t>multiple settings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rgbClr val="004C90"/>
                </a:solidFill>
              </a:rPr>
              <a:t>Continuity Assessment Record and Evaluation (CARE) </a:t>
            </a:r>
            <a:br>
              <a:rPr lang="en-US" sz="2400" dirty="0" smtClean="0">
                <a:solidFill>
                  <a:srgbClr val="004C90"/>
                </a:solidFill>
              </a:rPr>
            </a:br>
            <a:r>
              <a:rPr lang="en-US" sz="2400" dirty="0" smtClean="0">
                <a:solidFill>
                  <a:srgbClr val="004C90"/>
                </a:solidFill>
              </a:rPr>
              <a:t>item set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solidFill>
                  <a:srgbClr val="004C90"/>
                </a:solidFill>
              </a:rPr>
              <a:t>CMS-funded tool developed by RTI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solidFill>
                  <a:srgbClr val="004C90"/>
                </a:solidFill>
              </a:rPr>
              <a:t>Standardized items across multiple acute and post-acute settings, including home health</a:t>
            </a:r>
            <a:endParaRPr lang="en-US" sz="2000" dirty="0">
              <a:solidFill>
                <a:srgbClr val="004C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5750"/>
            <a:ext cx="7620000" cy="1405890"/>
          </a:xfrm>
        </p:spPr>
        <p:txBody>
          <a:bodyPr/>
          <a:lstStyle/>
          <a:p>
            <a:pPr lvl="0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Assessment Trends: Adopting a Business Operations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882140"/>
            <a:ext cx="8553450" cy="396621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004C90"/>
                </a:solidFill>
              </a:rPr>
              <a:t>Assessment as part of business operations process </a:t>
            </a:r>
            <a:r>
              <a:rPr lang="en-US" sz="2800" dirty="0" smtClean="0">
                <a:solidFill>
                  <a:srgbClr val="004C90"/>
                </a:solidFill>
              </a:rPr>
              <a:t>starts </a:t>
            </a:r>
            <a:r>
              <a:rPr lang="en-US" sz="2800" dirty="0">
                <a:solidFill>
                  <a:srgbClr val="004C90"/>
                </a:solidFill>
              </a:rPr>
              <a:t>at intake and ends </a:t>
            </a:r>
            <a:r>
              <a:rPr lang="en-US" sz="2800" dirty="0" smtClean="0">
                <a:solidFill>
                  <a:srgbClr val="004C90"/>
                </a:solidFill>
              </a:rPr>
              <a:t>with </a:t>
            </a:r>
            <a:r>
              <a:rPr lang="en-US" sz="2800" dirty="0">
                <a:solidFill>
                  <a:srgbClr val="004C90"/>
                </a:solidFill>
              </a:rPr>
              <a:t>the development of a support </a:t>
            </a:r>
            <a:r>
              <a:rPr lang="en-US" sz="2800" dirty="0" smtClean="0">
                <a:solidFill>
                  <a:srgbClr val="004C90"/>
                </a:solidFill>
              </a:rPr>
              <a:t>plan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solidFill>
                  <a:srgbClr val="004C90"/>
                </a:solidFill>
              </a:rPr>
              <a:t>Identifies key business processes and decisions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solidFill>
                  <a:srgbClr val="004C90"/>
                </a:solidFill>
              </a:rPr>
              <a:t>Standardizes and clarifies key components</a:t>
            </a:r>
            <a:endParaRPr lang="en-US" sz="2800" dirty="0">
              <a:solidFill>
                <a:srgbClr val="004C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58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050" y="171450"/>
            <a:ext cx="8851900" cy="13716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Example of Simple Access Business Process Flow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99446"/>
            <a:ext cx="7886700" cy="4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8737600" cy="1352550"/>
          </a:xfrm>
        </p:spPr>
        <p:txBody>
          <a:bodyPr/>
          <a:lstStyle/>
          <a:p>
            <a:pPr lvl="0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Integration of Business Processes for Multiple Programs and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743075"/>
            <a:ext cx="8477250" cy="4305300"/>
          </a:xfrm>
        </p:spPr>
        <p:txBody>
          <a:bodyPr/>
          <a:lstStyle/>
          <a:p>
            <a:r>
              <a:rPr lang="en-US" sz="2800" dirty="0" smtClean="0">
                <a:solidFill>
                  <a:srgbClr val="004C90"/>
                </a:solidFill>
              </a:rPr>
              <a:t>Aging and Disability Resource Center (ADRC) requirement to support multiple populations</a:t>
            </a:r>
          </a:p>
          <a:p>
            <a:pPr>
              <a:spcBef>
                <a:spcPts val="2400"/>
              </a:spcBef>
            </a:pPr>
            <a:r>
              <a:rPr lang="en-US" sz="2800" dirty="0" smtClean="0">
                <a:solidFill>
                  <a:srgbClr val="004C90"/>
                </a:solidFill>
              </a:rPr>
              <a:t>BIP requirement to create greater standardization across assessment tools</a:t>
            </a:r>
          </a:p>
          <a:p>
            <a:pPr>
              <a:spcBef>
                <a:spcPts val="2400"/>
              </a:spcBef>
            </a:pPr>
            <a:r>
              <a:rPr lang="en-US" sz="2800" dirty="0" smtClean="0">
                <a:solidFill>
                  <a:srgbClr val="004C90"/>
                </a:solidFill>
              </a:rPr>
              <a:t>New HCBS rules and Community First Choice – opportunity to provide support to multiple target groups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194310"/>
            <a:ext cx="8851900" cy="1272540"/>
          </a:xfrm>
        </p:spPr>
        <p:txBody>
          <a:bodyPr/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Assessment Trends: Use of Assessments to Support a Variety of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762124"/>
            <a:ext cx="8372475" cy="445135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004C90"/>
                </a:solidFill>
              </a:rPr>
              <a:t>Determine program eligibility </a:t>
            </a:r>
          </a:p>
          <a:p>
            <a:pPr>
              <a:spcBef>
                <a:spcPts val="1800"/>
              </a:spcBef>
            </a:pPr>
            <a:r>
              <a:rPr lang="en-US" sz="2600" dirty="0" smtClean="0">
                <a:solidFill>
                  <a:srgbClr val="004C90"/>
                </a:solidFill>
              </a:rPr>
              <a:t>Triage access (e.g., assignment to a wait list)</a:t>
            </a:r>
            <a:endParaRPr lang="en-US" sz="2600" dirty="0">
              <a:solidFill>
                <a:srgbClr val="004C9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600" dirty="0" smtClean="0">
                <a:solidFill>
                  <a:srgbClr val="004C90"/>
                </a:solidFill>
              </a:rPr>
              <a:t>Support Plan development – e.g., Clinical Assessment Protocols (CAPs) from interRAI</a:t>
            </a:r>
          </a:p>
          <a:p>
            <a:pPr>
              <a:spcBef>
                <a:spcPts val="1800"/>
              </a:spcBef>
            </a:pPr>
            <a:r>
              <a:rPr lang="en-US" sz="2600" dirty="0" smtClean="0">
                <a:solidFill>
                  <a:srgbClr val="004C90"/>
                </a:solidFill>
              </a:rPr>
              <a:t>Quality management – e.g., CARE or interRAI or Performance Indicators</a:t>
            </a:r>
          </a:p>
          <a:p>
            <a:pPr>
              <a:spcBef>
                <a:spcPts val="1800"/>
              </a:spcBef>
            </a:pPr>
            <a:r>
              <a:rPr lang="en-US" sz="2600" dirty="0" smtClean="0">
                <a:solidFill>
                  <a:srgbClr val="004C90"/>
                </a:solidFill>
              </a:rPr>
              <a:t>Driving systems </a:t>
            </a:r>
            <a:r>
              <a:rPr lang="en-US" sz="2600" dirty="0">
                <a:solidFill>
                  <a:srgbClr val="004C90"/>
                </a:solidFill>
              </a:rPr>
              <a:t>c</a:t>
            </a:r>
            <a:r>
              <a:rPr lang="en-US" sz="2600" dirty="0" smtClean="0">
                <a:solidFill>
                  <a:srgbClr val="004C90"/>
                </a:solidFill>
              </a:rPr>
              <a:t>hange – e.g., MN use to encourage competitive employment</a:t>
            </a:r>
          </a:p>
          <a:p>
            <a:pPr>
              <a:spcBef>
                <a:spcPts val="1800"/>
              </a:spcBef>
            </a:pPr>
            <a:r>
              <a:rPr lang="en-US" sz="2600" dirty="0" smtClean="0">
                <a:solidFill>
                  <a:srgbClr val="004C90"/>
                </a:solidFill>
              </a:rPr>
              <a:t>Resource </a:t>
            </a:r>
            <a:r>
              <a:rPr lang="en-US" sz="2600" dirty="0">
                <a:solidFill>
                  <a:srgbClr val="004C90"/>
                </a:solidFill>
              </a:rPr>
              <a:t>a</a:t>
            </a:r>
            <a:r>
              <a:rPr lang="en-US" sz="2600" dirty="0" smtClean="0">
                <a:solidFill>
                  <a:srgbClr val="004C90"/>
                </a:solidFill>
              </a:rPr>
              <a:t>llocation</a:t>
            </a:r>
            <a:endParaRPr lang="en-US" sz="2600" dirty="0">
              <a:solidFill>
                <a:srgbClr val="004C90"/>
              </a:solidFill>
            </a:endParaRPr>
          </a:p>
          <a:p>
            <a:pPr lvl="1"/>
            <a:r>
              <a:rPr lang="en-US" sz="2200" dirty="0">
                <a:solidFill>
                  <a:srgbClr val="004C90"/>
                </a:solidFill>
              </a:rPr>
              <a:t>Case-mix or other allocation strategies</a:t>
            </a:r>
          </a:p>
          <a:p>
            <a:endParaRPr lang="en-US" dirty="0">
              <a:solidFill>
                <a:srgbClr val="004C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53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2" y="114300"/>
            <a:ext cx="8809037" cy="1771650"/>
          </a:xfrm>
        </p:spPr>
        <p:txBody>
          <a:bodyPr/>
          <a:lstStyle/>
          <a:p>
            <a:pPr lvl="0" rtl="0" eaLnBrk="1" latinLnBrk="0" hangingPunct="1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Assessment Philosophy: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Shift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from Deficits-only Focus and Incorporation of Person-centered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2125981"/>
            <a:ext cx="8420101" cy="3954779"/>
          </a:xfrm>
        </p:spPr>
        <p:txBody>
          <a:bodyPr/>
          <a:lstStyle/>
          <a:p>
            <a:r>
              <a:rPr lang="en-US" sz="2400" dirty="0" smtClean="0">
                <a:solidFill>
                  <a:srgbClr val="004C90"/>
                </a:solidFill>
              </a:rPr>
              <a:t>Person-centered </a:t>
            </a:r>
            <a:r>
              <a:rPr lang="en-US" sz="2400" dirty="0">
                <a:solidFill>
                  <a:srgbClr val="004C90"/>
                </a:solidFill>
              </a:rPr>
              <a:t>components </a:t>
            </a:r>
            <a:r>
              <a:rPr lang="en-US" sz="2400" dirty="0" smtClean="0">
                <a:solidFill>
                  <a:srgbClr val="004C90"/>
                </a:solidFill>
              </a:rPr>
              <a:t>incorporate </a:t>
            </a:r>
            <a:r>
              <a:rPr lang="en-US" sz="2400" dirty="0">
                <a:solidFill>
                  <a:srgbClr val="004C90"/>
                </a:solidFill>
              </a:rPr>
              <a:t>information </a:t>
            </a:r>
            <a:br>
              <a:rPr lang="en-US" sz="2400" dirty="0">
                <a:solidFill>
                  <a:srgbClr val="004C90"/>
                </a:solidFill>
              </a:rPr>
            </a:br>
            <a:r>
              <a:rPr lang="en-US" sz="2400" dirty="0" smtClean="0">
                <a:solidFill>
                  <a:srgbClr val="004C90"/>
                </a:solidFill>
              </a:rPr>
              <a:t>about </a:t>
            </a:r>
            <a:r>
              <a:rPr lang="en-US" sz="2400" dirty="0">
                <a:solidFill>
                  <a:srgbClr val="004C90"/>
                </a:solidFill>
              </a:rPr>
              <a:t>interests, relationships, preferences, strengths, and outcomes desired for his/her life as a result of </a:t>
            </a:r>
            <a:r>
              <a:rPr lang="en-US" sz="2400" dirty="0" smtClean="0">
                <a:solidFill>
                  <a:srgbClr val="004C90"/>
                </a:solidFill>
              </a:rPr>
              <a:t>LTSS</a:t>
            </a:r>
          </a:p>
          <a:p>
            <a:pPr lvl="1"/>
            <a:r>
              <a:rPr lang="en-US" sz="2000" dirty="0" smtClean="0">
                <a:solidFill>
                  <a:srgbClr val="004C90"/>
                </a:solidFill>
              </a:rPr>
              <a:t>Goals go beyond health and welfare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rgbClr val="004C90"/>
                </a:solidFill>
              </a:rPr>
              <a:t>A number of techniques can be considered:</a:t>
            </a:r>
          </a:p>
          <a:p>
            <a:pPr lvl="1"/>
            <a:r>
              <a:rPr lang="en-US" sz="2000" dirty="0" smtClean="0">
                <a:solidFill>
                  <a:srgbClr val="004C90"/>
                </a:solidFill>
              </a:rPr>
              <a:t>Motivational </a:t>
            </a:r>
            <a:r>
              <a:rPr lang="en-US" sz="2000" dirty="0">
                <a:solidFill>
                  <a:srgbClr val="004C90"/>
                </a:solidFill>
              </a:rPr>
              <a:t>interviewing </a:t>
            </a:r>
          </a:p>
          <a:p>
            <a:pPr lvl="1"/>
            <a:r>
              <a:rPr lang="en-US" sz="2000" dirty="0">
                <a:solidFill>
                  <a:srgbClr val="004C90"/>
                </a:solidFill>
              </a:rPr>
              <a:t>Quality of life indicator tools</a:t>
            </a:r>
          </a:p>
          <a:p>
            <a:pPr lvl="1"/>
            <a:r>
              <a:rPr lang="en-US" sz="2000" dirty="0">
                <a:solidFill>
                  <a:srgbClr val="004C90"/>
                </a:solidFill>
              </a:rPr>
              <a:t>Relationship maps</a:t>
            </a:r>
          </a:p>
          <a:p>
            <a:pPr lvl="1"/>
            <a:r>
              <a:rPr lang="en-US" sz="2000" dirty="0">
                <a:solidFill>
                  <a:srgbClr val="004C90"/>
                </a:solidFill>
              </a:rPr>
              <a:t>Questions to survey about interests and preferences, concerns and </a:t>
            </a:r>
            <a:r>
              <a:rPr lang="en-US" sz="2000" dirty="0" smtClean="0">
                <a:solidFill>
                  <a:srgbClr val="004C90"/>
                </a:solidFill>
              </a:rPr>
              <a:t>areas of </a:t>
            </a:r>
            <a:r>
              <a:rPr lang="en-US" sz="2000" dirty="0">
                <a:solidFill>
                  <a:srgbClr val="004C90"/>
                </a:solidFill>
              </a:rPr>
              <a:t>greatest need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599"/>
            <a:ext cx="8305800" cy="1304925"/>
          </a:xfrm>
        </p:spPr>
        <p:txBody>
          <a:bodyPr/>
          <a:lstStyle/>
          <a:p>
            <a:pPr lvl="0" rtl="0" eaLnBrk="1" latinLnBrk="0" hangingPunct="1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Assessment Trends: 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Increasing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Automation and Data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657350"/>
            <a:ext cx="8486775" cy="4556125"/>
          </a:xfrm>
        </p:spPr>
        <p:txBody>
          <a:bodyPr/>
          <a:lstStyle/>
          <a:p>
            <a:pPr indent="-342900"/>
            <a:r>
              <a:rPr lang="en-US" sz="2400" dirty="0" smtClean="0">
                <a:solidFill>
                  <a:srgbClr val="004C90"/>
                </a:solidFill>
              </a:rPr>
              <a:t>Streamline and improve data collection in the field</a:t>
            </a:r>
          </a:p>
          <a:p>
            <a:pPr indent="-342900">
              <a:spcBef>
                <a:spcPts val="1800"/>
              </a:spcBef>
            </a:pPr>
            <a:r>
              <a:rPr lang="en-US" sz="2400" dirty="0" smtClean="0">
                <a:solidFill>
                  <a:srgbClr val="004C90"/>
                </a:solidFill>
              </a:rPr>
              <a:t>Improving </a:t>
            </a:r>
            <a:r>
              <a:rPr lang="en-US" sz="2400" dirty="0">
                <a:solidFill>
                  <a:srgbClr val="004C90"/>
                </a:solidFill>
              </a:rPr>
              <a:t>quality of assessment through automated tools that also provide worker guidance for collecting </a:t>
            </a:r>
            <a:r>
              <a:rPr lang="en-US" sz="2400" dirty="0" smtClean="0">
                <a:solidFill>
                  <a:srgbClr val="004C90"/>
                </a:solidFill>
              </a:rPr>
              <a:t>information</a:t>
            </a:r>
          </a:p>
          <a:p>
            <a:pPr indent="-342900">
              <a:spcBef>
                <a:spcPts val="1800"/>
              </a:spcBef>
            </a:pPr>
            <a:r>
              <a:rPr lang="en-US" sz="2400" dirty="0" smtClean="0">
                <a:solidFill>
                  <a:srgbClr val="004C90"/>
                </a:solidFill>
              </a:rPr>
              <a:t>Tools can begin to incorporate work flows to automate business operations</a:t>
            </a:r>
          </a:p>
          <a:p>
            <a:pPr indent="-342900">
              <a:spcBef>
                <a:spcPts val="18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Data driven program improvement:</a:t>
            </a:r>
          </a:p>
          <a:p>
            <a:pPr lvl="1" indent="-342900">
              <a:spcBef>
                <a:spcPts val="600"/>
              </a:spcBef>
            </a:pPr>
            <a:r>
              <a:rPr lang="en-GB" sz="2000" dirty="0">
                <a:solidFill>
                  <a:srgbClr val="004C90"/>
                </a:solidFill>
              </a:rPr>
              <a:t>Q</a:t>
            </a:r>
            <a:r>
              <a:rPr lang="en-GB" sz="2000" dirty="0" smtClean="0">
                <a:solidFill>
                  <a:srgbClr val="004C90"/>
                </a:solidFill>
              </a:rPr>
              <a:t>uality measures</a:t>
            </a:r>
          </a:p>
          <a:p>
            <a:pPr lvl="1" indent="-342900">
              <a:spcBef>
                <a:spcPts val="600"/>
              </a:spcBef>
            </a:pPr>
            <a:r>
              <a:rPr lang="en-GB" sz="2000" dirty="0" smtClean="0">
                <a:solidFill>
                  <a:srgbClr val="004C90"/>
                </a:solidFill>
              </a:rPr>
              <a:t>More sophisticated resource allocation</a:t>
            </a:r>
          </a:p>
          <a:p>
            <a:pPr lvl="1" indent="-342900">
              <a:spcBef>
                <a:spcPts val="600"/>
              </a:spcBef>
            </a:pPr>
            <a:r>
              <a:rPr lang="en-GB" sz="2000" dirty="0" smtClean="0">
                <a:solidFill>
                  <a:srgbClr val="004C90"/>
                </a:solidFill>
              </a:rPr>
              <a:t>Electronic health records that can be shared with individual and health care providers</a:t>
            </a:r>
          </a:p>
          <a:p>
            <a:pPr lvl="1" indent="-342900"/>
            <a:endParaRPr lang="en-US" sz="18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765300" y="1733550"/>
            <a:ext cx="5473700" cy="154304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C90"/>
                </a:solidFill>
                <a:effectLst/>
                <a:uLnTx/>
                <a:uFillTx/>
                <a:latin typeface="+mn-lt"/>
                <a:ea typeface="+mj-ea"/>
                <a:cs typeface="Helvetica"/>
              </a:rPr>
              <a:t>Colorado Operational Review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4C90"/>
              </a:solidFill>
              <a:effectLst/>
              <a:uLnTx/>
              <a:uFillTx/>
              <a:latin typeface="+mn-lt"/>
              <a:ea typeface="+mj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550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8" y="274638"/>
            <a:ext cx="8239125" cy="868362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Overview of Operational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1238250"/>
            <a:ext cx="8239125" cy="4791075"/>
          </a:xfrm>
        </p:spPr>
        <p:txBody>
          <a:bodyPr/>
          <a:lstStyle/>
          <a:p>
            <a:r>
              <a:rPr lang="en-US" dirty="0" smtClean="0">
                <a:solidFill>
                  <a:srgbClr val="004C90"/>
                </a:solidFill>
              </a:rPr>
              <a:t>Examined operations for:</a:t>
            </a:r>
          </a:p>
          <a:p>
            <a:pPr lvl="1">
              <a:spcBef>
                <a:spcPts val="1200"/>
              </a:spcBef>
            </a:pPr>
            <a:r>
              <a:rPr lang="en-GB" sz="2400" dirty="0">
                <a:solidFill>
                  <a:srgbClr val="004C90"/>
                </a:solidFill>
              </a:rPr>
              <a:t>Institutions:  NF </a:t>
            </a:r>
            <a:r>
              <a:rPr lang="en-GB" sz="2400" dirty="0" smtClean="0">
                <a:solidFill>
                  <a:srgbClr val="004C90"/>
                </a:solidFill>
              </a:rPr>
              <a:t>and </a:t>
            </a:r>
            <a:r>
              <a:rPr lang="en-GB" sz="2400" dirty="0">
                <a:solidFill>
                  <a:srgbClr val="004C90"/>
                </a:solidFill>
              </a:rPr>
              <a:t>ICF-IID</a:t>
            </a:r>
          </a:p>
          <a:p>
            <a:pPr lvl="1">
              <a:spcBef>
                <a:spcPts val="1200"/>
              </a:spcBef>
            </a:pPr>
            <a:r>
              <a:rPr lang="en-GB" sz="2400" dirty="0">
                <a:solidFill>
                  <a:srgbClr val="004C90"/>
                </a:solidFill>
              </a:rPr>
              <a:t>7 HCBS Waivers targeting </a:t>
            </a:r>
            <a:r>
              <a:rPr lang="en-GB" sz="2400" dirty="0" smtClean="0">
                <a:solidFill>
                  <a:srgbClr val="004C90"/>
                </a:solidFill>
              </a:rPr>
              <a:t>adults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solidFill>
                  <a:srgbClr val="004C90"/>
                </a:solidFill>
              </a:rPr>
              <a:t>5 HCBS Waivers </a:t>
            </a:r>
            <a:r>
              <a:rPr lang="en-US" sz="2400" dirty="0">
                <a:solidFill>
                  <a:srgbClr val="004C90"/>
                </a:solidFill>
              </a:rPr>
              <a:t>targeting </a:t>
            </a:r>
            <a:r>
              <a:rPr lang="en-US" sz="2400" dirty="0" smtClean="0">
                <a:solidFill>
                  <a:srgbClr val="004C90"/>
                </a:solidFill>
              </a:rPr>
              <a:t>children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solidFill>
                  <a:srgbClr val="004C90"/>
                </a:solidFill>
              </a:rPr>
              <a:t>Other </a:t>
            </a:r>
            <a:r>
              <a:rPr lang="en-US" sz="2400" dirty="0">
                <a:solidFill>
                  <a:srgbClr val="004C90"/>
                </a:solidFill>
              </a:rPr>
              <a:t>Medicaid: OBRA Specialized Services, </a:t>
            </a:r>
            <a:r>
              <a:rPr lang="en-US" sz="2400" dirty="0" smtClean="0">
                <a:solidFill>
                  <a:srgbClr val="004C90"/>
                </a:solidFill>
              </a:rPr>
              <a:t>Long-Term </a:t>
            </a:r>
            <a:r>
              <a:rPr lang="en-US" sz="2400" dirty="0">
                <a:solidFill>
                  <a:srgbClr val="004C90"/>
                </a:solidFill>
              </a:rPr>
              <a:t>Home Health, PACE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rgbClr val="004C90"/>
                </a:solidFill>
              </a:rPr>
              <a:t>State-funded only: Family Support, Home Care Allowance, State Supported Living </a:t>
            </a:r>
            <a:r>
              <a:rPr lang="en-US" sz="2400" dirty="0" smtClean="0">
                <a:solidFill>
                  <a:srgbClr val="004C90"/>
                </a:solidFill>
              </a:rPr>
              <a:t>Services</a:t>
            </a:r>
            <a:endParaRPr lang="en-US" sz="24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8" y="274638"/>
            <a:ext cx="8239125" cy="868362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Overview of Operational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1238250"/>
            <a:ext cx="8239125" cy="479107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4C90"/>
                </a:solidFill>
              </a:rPr>
              <a:t>Met with State staff, local supervisors, and stakeholders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4C90"/>
                </a:solidFill>
              </a:rPr>
              <a:t>Parameters examined included:</a:t>
            </a:r>
          </a:p>
          <a:p>
            <a:pPr lvl="1">
              <a:spcBef>
                <a:spcPts val="1200"/>
              </a:spcBef>
            </a:pPr>
            <a:r>
              <a:rPr lang="en-GB" sz="2400" dirty="0">
                <a:solidFill>
                  <a:srgbClr val="004C90"/>
                </a:solidFill>
              </a:rPr>
              <a:t>Intake and triage</a:t>
            </a:r>
          </a:p>
          <a:p>
            <a:pPr lvl="1">
              <a:spcBef>
                <a:spcPts val="1200"/>
              </a:spcBef>
            </a:pPr>
            <a:r>
              <a:rPr lang="en-GB" sz="2400" dirty="0">
                <a:solidFill>
                  <a:srgbClr val="004C90"/>
                </a:solidFill>
              </a:rPr>
              <a:t>Waiting lists</a:t>
            </a:r>
          </a:p>
          <a:p>
            <a:pPr lvl="1">
              <a:spcBef>
                <a:spcPts val="1200"/>
              </a:spcBef>
            </a:pPr>
            <a:r>
              <a:rPr lang="en-GB" sz="2400" dirty="0">
                <a:solidFill>
                  <a:srgbClr val="004C90"/>
                </a:solidFill>
              </a:rPr>
              <a:t>Eligibility determination processes, criteria and tools</a:t>
            </a:r>
          </a:p>
          <a:p>
            <a:pPr lvl="1">
              <a:spcBef>
                <a:spcPts val="1200"/>
              </a:spcBef>
            </a:pPr>
            <a:r>
              <a:rPr lang="en-GB" sz="2400" dirty="0">
                <a:solidFill>
                  <a:srgbClr val="004C90"/>
                </a:solidFill>
              </a:rPr>
              <a:t>Support planning processes and tools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87311"/>
            <a:ext cx="8201024" cy="1255713"/>
          </a:xfrm>
        </p:spPr>
        <p:txBody>
          <a:bodyPr/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Operational Review Findings: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Entry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533525"/>
            <a:ext cx="8472487" cy="4562476"/>
          </a:xfrm>
        </p:spPr>
        <p:txBody>
          <a:bodyPr/>
          <a:lstStyle/>
          <a:p>
            <a:r>
              <a:rPr lang="en-US" sz="2800" dirty="0" smtClean="0">
                <a:solidFill>
                  <a:srgbClr val="004C90"/>
                </a:solidFill>
              </a:rPr>
              <a:t>Four primary entry points: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rgbClr val="004C90"/>
                </a:solidFill>
              </a:rPr>
              <a:t>Single Entry Points (SEP)</a:t>
            </a:r>
          </a:p>
          <a:p>
            <a:pPr lvl="2">
              <a:spcBef>
                <a:spcPts val="1200"/>
              </a:spcBef>
            </a:pPr>
            <a:r>
              <a:rPr lang="en-US" sz="2000" dirty="0">
                <a:solidFill>
                  <a:srgbClr val="004C90"/>
                </a:solidFill>
              </a:rPr>
              <a:t>Serve older adults, adults with physical disabilities, brain </a:t>
            </a:r>
            <a:r>
              <a:rPr lang="en-US" sz="2000" dirty="0" smtClean="0">
                <a:solidFill>
                  <a:srgbClr val="004C90"/>
                </a:solidFill>
              </a:rPr>
              <a:t>injury,  </a:t>
            </a:r>
            <a:r>
              <a:rPr lang="en-US" sz="2000" dirty="0">
                <a:solidFill>
                  <a:srgbClr val="004C90"/>
                </a:solidFill>
              </a:rPr>
              <a:t>spinal cord injury, </a:t>
            </a:r>
            <a:r>
              <a:rPr lang="en-US" sz="2000" dirty="0" smtClean="0">
                <a:solidFill>
                  <a:srgbClr val="004C90"/>
                </a:solidFill>
              </a:rPr>
              <a:t>mental </a:t>
            </a:r>
            <a:r>
              <a:rPr lang="en-US" sz="2000" dirty="0">
                <a:solidFill>
                  <a:srgbClr val="004C90"/>
                </a:solidFill>
              </a:rPr>
              <a:t>health, and children</a:t>
            </a:r>
          </a:p>
          <a:p>
            <a:pPr lvl="2">
              <a:spcBef>
                <a:spcPts val="1200"/>
              </a:spcBef>
            </a:pPr>
            <a:r>
              <a:rPr lang="en-US" sz="2000" dirty="0">
                <a:solidFill>
                  <a:srgbClr val="004C90"/>
                </a:solidFill>
              </a:rPr>
              <a:t>23 entities statewide</a:t>
            </a:r>
          </a:p>
          <a:p>
            <a:pPr lvl="1">
              <a:spcBef>
                <a:spcPts val="2400"/>
              </a:spcBef>
            </a:pPr>
            <a:r>
              <a:rPr lang="en-US" sz="2400" dirty="0" smtClean="0">
                <a:solidFill>
                  <a:srgbClr val="004C90"/>
                </a:solidFill>
              </a:rPr>
              <a:t>Community Centered Boards (CCB)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solidFill>
                  <a:srgbClr val="004C90"/>
                </a:solidFill>
              </a:rPr>
              <a:t>Serve Individuals with Developmental Disabilities (IDD) 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solidFill>
                  <a:srgbClr val="004C90"/>
                </a:solidFill>
              </a:rPr>
              <a:t>20 entities statewide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87311"/>
            <a:ext cx="8201024" cy="1255713"/>
          </a:xfrm>
        </p:spPr>
        <p:txBody>
          <a:bodyPr/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Operational Review Findings: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Entry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581150"/>
            <a:ext cx="8472487" cy="4514851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en-US" sz="2400" dirty="0" smtClean="0">
                <a:solidFill>
                  <a:srgbClr val="004C90"/>
                </a:solidFill>
              </a:rPr>
              <a:t>Aging and Disability Resource Center (ADRC) </a:t>
            </a:r>
          </a:p>
          <a:p>
            <a:pPr lvl="2">
              <a:spcBef>
                <a:spcPts val="1200"/>
              </a:spcBef>
            </a:pPr>
            <a:r>
              <a:rPr lang="en-US" sz="2000" dirty="0">
                <a:solidFill>
                  <a:srgbClr val="004C90"/>
                </a:solidFill>
              </a:rPr>
              <a:t>S</a:t>
            </a:r>
            <a:r>
              <a:rPr lang="en-US" sz="2000" dirty="0" smtClean="0">
                <a:solidFill>
                  <a:srgbClr val="004C90"/>
                </a:solidFill>
              </a:rPr>
              <a:t>erve all populations needing long-term services and supports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solidFill>
                  <a:srgbClr val="004C90"/>
                </a:solidFill>
              </a:rPr>
              <a:t>16 entities statewide</a:t>
            </a:r>
          </a:p>
          <a:p>
            <a:pPr lvl="1">
              <a:spcBef>
                <a:spcPts val="2400"/>
              </a:spcBef>
            </a:pPr>
            <a:r>
              <a:rPr lang="en-US" sz="2400" dirty="0" smtClean="0">
                <a:solidFill>
                  <a:srgbClr val="004C90"/>
                </a:solidFill>
              </a:rPr>
              <a:t>Area Agencies on Aging (AAA)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solidFill>
                  <a:srgbClr val="004C90"/>
                </a:solidFill>
              </a:rPr>
              <a:t>Serve individuals aged 60 and older and their caregivers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solidFill>
                  <a:srgbClr val="004C90"/>
                </a:solidFill>
              </a:rPr>
              <a:t>16 entities statewide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829885"/>
          </a:xfrm>
        </p:spPr>
        <p:txBody>
          <a:bodyPr/>
          <a:lstStyle/>
          <a:p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Presenters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6337" y="1176950"/>
            <a:ext cx="8510257" cy="4816444"/>
          </a:xfrm>
        </p:spPr>
        <p:txBody>
          <a:bodyPr/>
          <a:lstStyle/>
          <a:p>
            <a:r>
              <a:rPr lang="en-GB" b="1" dirty="0" smtClean="0">
                <a:solidFill>
                  <a:srgbClr val="004C90"/>
                </a:solidFill>
              </a:rPr>
              <a:t>Tim Cortez </a:t>
            </a:r>
            <a:r>
              <a:rPr lang="en-GB" dirty="0">
                <a:solidFill>
                  <a:srgbClr val="004C90"/>
                </a:solidFill>
              </a:rPr>
              <a:t/>
            </a:r>
            <a:br>
              <a:rPr lang="en-GB" dirty="0">
                <a:solidFill>
                  <a:srgbClr val="004C90"/>
                </a:solidFill>
              </a:rPr>
            </a:br>
            <a:r>
              <a:rPr lang="en-GB" sz="2600" dirty="0" smtClean="0">
                <a:solidFill>
                  <a:srgbClr val="004C90"/>
                </a:solidFill>
              </a:rPr>
              <a:t>Long-Term Services and Supports (LTSS) Division, Colorado Department of Health Care Policy and Financing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004C90"/>
                </a:solidFill>
              </a:rPr>
              <a:t>Brittani </a:t>
            </a:r>
            <a:r>
              <a:rPr lang="en-US" b="1" dirty="0" smtClean="0">
                <a:solidFill>
                  <a:srgbClr val="004C90"/>
                </a:solidFill>
              </a:rPr>
              <a:t>Trujillo</a:t>
            </a:r>
            <a:r>
              <a:rPr lang="en-US" dirty="0" smtClean="0">
                <a:solidFill>
                  <a:srgbClr val="004C90"/>
                </a:solidFill>
              </a:rPr>
              <a:t/>
            </a:r>
            <a:br>
              <a:rPr lang="en-US" dirty="0" smtClean="0">
                <a:solidFill>
                  <a:srgbClr val="004C90"/>
                </a:solidFill>
              </a:rPr>
            </a:br>
            <a:r>
              <a:rPr lang="en-US" sz="2600" dirty="0" smtClean="0">
                <a:solidFill>
                  <a:srgbClr val="004C90"/>
                </a:solidFill>
              </a:rPr>
              <a:t>Division </a:t>
            </a:r>
            <a:r>
              <a:rPr lang="en-US" sz="2600" dirty="0">
                <a:solidFill>
                  <a:srgbClr val="004C90"/>
                </a:solidFill>
              </a:rPr>
              <a:t>for Intellectual and Developmental </a:t>
            </a:r>
            <a:r>
              <a:rPr lang="en-US" sz="2600" dirty="0" smtClean="0">
                <a:solidFill>
                  <a:srgbClr val="004C90"/>
                </a:solidFill>
              </a:rPr>
              <a:t>Disabilities (DIDD), </a:t>
            </a:r>
            <a:r>
              <a:rPr lang="en-US" sz="2600" dirty="0">
                <a:solidFill>
                  <a:srgbClr val="004C90"/>
                </a:solidFill>
              </a:rPr>
              <a:t>Colorado Department of Health Care Policy and Financing</a:t>
            </a:r>
          </a:p>
          <a:p>
            <a:pPr>
              <a:spcBef>
                <a:spcPts val="1800"/>
              </a:spcBef>
            </a:pPr>
            <a:r>
              <a:rPr lang="en-GB" b="1" dirty="0" smtClean="0">
                <a:solidFill>
                  <a:srgbClr val="004C90"/>
                </a:solidFill>
              </a:rPr>
              <a:t>Steve Lutzky</a:t>
            </a:r>
            <a:r>
              <a:rPr lang="en-GB" dirty="0" smtClean="0">
                <a:solidFill>
                  <a:srgbClr val="004C90"/>
                </a:solidFill>
              </a:rPr>
              <a:t/>
            </a:r>
            <a:br>
              <a:rPr lang="en-GB" dirty="0" smtClean="0">
                <a:solidFill>
                  <a:srgbClr val="004C90"/>
                </a:solidFill>
              </a:rPr>
            </a:br>
            <a:r>
              <a:rPr lang="en-GB" sz="2600" dirty="0" smtClean="0">
                <a:solidFill>
                  <a:srgbClr val="004C90"/>
                </a:solidFill>
              </a:rPr>
              <a:t>HCBS Strategies</a:t>
            </a:r>
            <a:endParaRPr lang="en-US" sz="2600" dirty="0">
              <a:solidFill>
                <a:srgbClr val="004C90"/>
              </a:solidFill>
            </a:endParaRPr>
          </a:p>
          <a:p>
            <a:endParaRPr lang="en-US" dirty="0">
              <a:solidFill>
                <a:srgbClr val="004C9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74625"/>
            <a:ext cx="8439150" cy="1238250"/>
          </a:xfrm>
        </p:spPr>
        <p:txBody>
          <a:bodyPr/>
          <a:lstStyle/>
          <a:p>
            <a:r>
              <a:rPr lang="en-GB" sz="4000" b="1" dirty="0">
                <a:solidFill>
                  <a:schemeClr val="bg2">
                    <a:lumMod val="50000"/>
                  </a:schemeClr>
                </a:solidFill>
              </a:rPr>
              <a:t>Operational Review Findings: </a:t>
            </a:r>
            <a:r>
              <a:rPr lang="en-GB" sz="4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4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4000" b="1" dirty="0" smtClean="0">
                <a:solidFill>
                  <a:schemeClr val="bg2">
                    <a:lumMod val="50000"/>
                  </a:schemeClr>
                </a:solidFill>
              </a:rPr>
              <a:t>Entry </a:t>
            </a:r>
            <a:r>
              <a:rPr lang="en-GB" sz="4000" b="1" dirty="0">
                <a:solidFill>
                  <a:schemeClr val="bg2">
                    <a:lumMod val="50000"/>
                  </a:schemeClr>
                </a:solidFill>
              </a:rPr>
              <a:t>Points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1" y="1619250"/>
            <a:ext cx="8335963" cy="4410075"/>
          </a:xfrm>
        </p:spPr>
        <p:txBody>
          <a:bodyPr/>
          <a:lstStyle/>
          <a:p>
            <a:r>
              <a:rPr lang="en-GB" sz="2800" dirty="0" smtClean="0">
                <a:solidFill>
                  <a:srgbClr val="004C90"/>
                </a:solidFill>
              </a:rPr>
              <a:t>SEPs and CCBs provide a potentially strong network of entities for conducting assessments</a:t>
            </a:r>
          </a:p>
          <a:p>
            <a:pPr lvl="1">
              <a:spcBef>
                <a:spcPts val="600"/>
              </a:spcBef>
            </a:pPr>
            <a:r>
              <a:rPr lang="en-GB" sz="2200" dirty="0" smtClean="0">
                <a:solidFill>
                  <a:srgbClr val="004C90"/>
                </a:solidFill>
              </a:rPr>
              <a:t>Statewide coverage, but without duplication</a:t>
            </a:r>
          </a:p>
          <a:p>
            <a:pPr lvl="1">
              <a:spcBef>
                <a:spcPts val="1200"/>
              </a:spcBef>
            </a:pPr>
            <a:r>
              <a:rPr lang="en-GB" sz="2200" dirty="0" smtClean="0">
                <a:solidFill>
                  <a:srgbClr val="004C90"/>
                </a:solidFill>
              </a:rPr>
              <a:t>Integrates key infrastructure for accessing LTSS</a:t>
            </a:r>
          </a:p>
          <a:p>
            <a:pPr lvl="2"/>
            <a:r>
              <a:rPr lang="en-GB" sz="2000" dirty="0" smtClean="0">
                <a:solidFill>
                  <a:srgbClr val="004C90"/>
                </a:solidFill>
              </a:rPr>
              <a:t>Includes intake, screening, assessment, and support planning</a:t>
            </a:r>
          </a:p>
          <a:p>
            <a:pPr lvl="2"/>
            <a:r>
              <a:rPr lang="en-GB" sz="2000" dirty="0" smtClean="0">
                <a:solidFill>
                  <a:srgbClr val="004C90"/>
                </a:solidFill>
              </a:rPr>
              <a:t>Financial eligibility integration is a notable challenge</a:t>
            </a:r>
          </a:p>
          <a:p>
            <a:pPr lvl="1">
              <a:spcBef>
                <a:spcPts val="1200"/>
              </a:spcBef>
            </a:pPr>
            <a:r>
              <a:rPr lang="en-GB" sz="2200" dirty="0" smtClean="0">
                <a:solidFill>
                  <a:srgbClr val="004C90"/>
                </a:solidFill>
              </a:rPr>
              <a:t>Conflict-of-interest for CCBs is problematic under new HCBS rules</a:t>
            </a:r>
          </a:p>
          <a:p>
            <a:pPr>
              <a:spcBef>
                <a:spcPts val="18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Role of ADRCs unclear</a:t>
            </a:r>
          </a:p>
          <a:p>
            <a:pPr lvl="1">
              <a:spcBef>
                <a:spcPts val="600"/>
              </a:spcBef>
            </a:pPr>
            <a:r>
              <a:rPr lang="en-GB" sz="2200" dirty="0" smtClean="0">
                <a:solidFill>
                  <a:srgbClr val="004C90"/>
                </a:solidFill>
              </a:rPr>
              <a:t>SEPs and CCBs fulfilling many key requirements of a fully-functional ADRC</a:t>
            </a:r>
            <a:endParaRPr lang="en-GB" sz="2200" dirty="0">
              <a:solidFill>
                <a:srgbClr val="004C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36537"/>
            <a:ext cx="8429625" cy="1220787"/>
          </a:xfrm>
        </p:spPr>
        <p:txBody>
          <a:bodyPr/>
          <a:lstStyle/>
          <a:p>
            <a:r>
              <a:rPr lang="en-GB" sz="4000" b="1" dirty="0">
                <a:solidFill>
                  <a:schemeClr val="bg2">
                    <a:lumMod val="50000"/>
                  </a:schemeClr>
                </a:solidFill>
              </a:rPr>
              <a:t>Challenges with a Simple Eligibility Determination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9" y="1700212"/>
            <a:ext cx="8596313" cy="4319588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4C90"/>
                </a:solidFill>
              </a:rPr>
              <a:t>State created a single tool (ULTC 100.2) to determine functional eligibility across waivers – tool primarily assesses activities of daily living (ADLs)</a:t>
            </a:r>
          </a:p>
          <a:p>
            <a:pPr>
              <a:spcBef>
                <a:spcPts val="24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ADL scoring criteria problematic:</a:t>
            </a:r>
          </a:p>
          <a:p>
            <a:pPr lvl="1"/>
            <a:r>
              <a:rPr lang="en-GB" sz="2400" dirty="0" smtClean="0">
                <a:solidFill>
                  <a:srgbClr val="004C90"/>
                </a:solidFill>
              </a:rPr>
              <a:t>No set timeframe (e.g., at time of assessment?, within last 3 days?, last month?)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Definitions of impairment possibly vague and overlapping (e.g., how does oversight differ from line of sight standby assistance?)</a:t>
            </a:r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36537"/>
            <a:ext cx="8429625" cy="1220787"/>
          </a:xfrm>
        </p:spPr>
        <p:txBody>
          <a:bodyPr/>
          <a:lstStyle/>
          <a:p>
            <a:r>
              <a:rPr lang="en-GB" sz="4000" b="1" dirty="0">
                <a:solidFill>
                  <a:schemeClr val="bg2">
                    <a:lumMod val="50000"/>
                  </a:schemeClr>
                </a:solidFill>
              </a:rPr>
              <a:t>Challenges with a Simple Eligibility Determination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9" y="1700212"/>
            <a:ext cx="8596313" cy="43195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4C90"/>
                </a:solidFill>
              </a:rPr>
              <a:t>Missing key information necessary to develop a support plan 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Missing BIP areas (see next slide)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No Person-centered information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No natural </a:t>
            </a:r>
            <a:r>
              <a:rPr lang="en-GB" sz="2400" dirty="0">
                <a:solidFill>
                  <a:srgbClr val="004C90"/>
                </a:solidFill>
              </a:rPr>
              <a:t>support </a:t>
            </a:r>
            <a:r>
              <a:rPr lang="en-GB" sz="2400" dirty="0" smtClean="0">
                <a:solidFill>
                  <a:srgbClr val="004C90"/>
                </a:solidFill>
              </a:rPr>
              <a:t>and </a:t>
            </a:r>
            <a:r>
              <a:rPr lang="en-GB" sz="2400" dirty="0">
                <a:solidFill>
                  <a:srgbClr val="004C90"/>
                </a:solidFill>
              </a:rPr>
              <a:t>caregiver </a:t>
            </a:r>
            <a:r>
              <a:rPr lang="en-GB" sz="2400" dirty="0" smtClean="0">
                <a:solidFill>
                  <a:srgbClr val="004C90"/>
                </a:solidFill>
              </a:rPr>
              <a:t>information</a:t>
            </a:r>
            <a:endParaRPr lang="en-GB" sz="2400" dirty="0">
              <a:solidFill>
                <a:srgbClr val="004C9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No screens </a:t>
            </a:r>
            <a:r>
              <a:rPr lang="en-GB" sz="2400" dirty="0">
                <a:solidFill>
                  <a:srgbClr val="004C90"/>
                </a:solidFill>
              </a:rPr>
              <a:t>for other areas of interest/need </a:t>
            </a:r>
            <a:r>
              <a:rPr lang="en-GB" sz="2400" dirty="0" smtClean="0">
                <a:solidFill>
                  <a:srgbClr val="004C90"/>
                </a:solidFill>
              </a:rPr>
              <a:t/>
            </a:r>
            <a:br>
              <a:rPr lang="en-GB" sz="2400" dirty="0" smtClean="0">
                <a:solidFill>
                  <a:srgbClr val="004C90"/>
                </a:solidFill>
              </a:rPr>
            </a:br>
            <a:r>
              <a:rPr lang="en-GB" sz="2400" dirty="0" smtClean="0">
                <a:solidFill>
                  <a:srgbClr val="004C90"/>
                </a:solidFill>
              </a:rPr>
              <a:t>(</a:t>
            </a:r>
            <a:r>
              <a:rPr lang="en-GB" sz="2400" dirty="0">
                <a:solidFill>
                  <a:srgbClr val="004C90"/>
                </a:solidFill>
              </a:rPr>
              <a:t>e.g., employment, </a:t>
            </a:r>
            <a:r>
              <a:rPr lang="en-GB" sz="2400" dirty="0" smtClean="0">
                <a:solidFill>
                  <a:srgbClr val="004C90"/>
                </a:solidFill>
              </a:rPr>
              <a:t>self-direction)</a:t>
            </a:r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338"/>
            <a:ext cx="7620000" cy="1287462"/>
          </a:xfrm>
        </p:spPr>
        <p:txBody>
          <a:bodyPr/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Required BIP Assessment Domains not in the ULTC 100.2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19250"/>
            <a:ext cx="8477250" cy="474345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b="1" dirty="0" smtClean="0">
                <a:solidFill>
                  <a:srgbClr val="004C90"/>
                </a:solidFill>
              </a:rPr>
              <a:t>1</a:t>
            </a:r>
            <a:r>
              <a:rPr lang="en-US" b="1" dirty="0">
                <a:solidFill>
                  <a:srgbClr val="004C90"/>
                </a:solidFill>
              </a:rPr>
              <a:t>. </a:t>
            </a:r>
            <a:r>
              <a:rPr lang="en-US" b="1" dirty="0" smtClean="0">
                <a:solidFill>
                  <a:srgbClr val="004C90"/>
                </a:solidFill>
              </a:rPr>
              <a:t>Activities </a:t>
            </a:r>
            <a:r>
              <a:rPr lang="en-US" b="1" dirty="0">
                <a:solidFill>
                  <a:srgbClr val="004C90"/>
                </a:solidFill>
              </a:rPr>
              <a:t>of Daily Living</a:t>
            </a:r>
            <a:endParaRPr lang="en-US" dirty="0">
              <a:solidFill>
                <a:srgbClr val="004C90"/>
              </a:solidFill>
            </a:endParaRPr>
          </a:p>
          <a:p>
            <a:pPr marL="285750" lvl="3" indent="0">
              <a:spcBef>
                <a:spcPts val="1200"/>
              </a:spcBef>
              <a:buNone/>
            </a:pPr>
            <a:r>
              <a:rPr lang="en-US" sz="1800" dirty="0">
                <a:solidFill>
                  <a:srgbClr val="004C90"/>
                </a:solidFill>
              </a:rPr>
              <a:t>Eating             </a:t>
            </a:r>
            <a:r>
              <a:rPr lang="en-US" sz="1800" dirty="0" smtClean="0">
                <a:solidFill>
                  <a:srgbClr val="004C90"/>
                </a:solidFill>
              </a:rPr>
              <a:t>Mobility </a:t>
            </a:r>
            <a:r>
              <a:rPr lang="en-US" sz="1800" dirty="0">
                <a:solidFill>
                  <a:srgbClr val="004C90"/>
                </a:solidFill>
              </a:rPr>
              <a:t>(in/out of home)</a:t>
            </a:r>
          </a:p>
          <a:p>
            <a:pPr marL="285750" lvl="3" indent="0">
              <a:buNone/>
            </a:pPr>
            <a:r>
              <a:rPr lang="en-US" sz="1800" dirty="0">
                <a:solidFill>
                  <a:srgbClr val="004C90"/>
                </a:solidFill>
              </a:rPr>
              <a:t>Bathing          </a:t>
            </a:r>
            <a:r>
              <a:rPr lang="en-US" sz="1800" b="1" u="sng" dirty="0" smtClean="0">
                <a:solidFill>
                  <a:schemeClr val="accent2"/>
                </a:solidFill>
              </a:rPr>
              <a:t>Positioning</a:t>
            </a:r>
            <a:endParaRPr lang="en-US" sz="1800" b="1" u="sng" dirty="0">
              <a:solidFill>
                <a:schemeClr val="accent2"/>
              </a:solidFill>
            </a:endParaRPr>
          </a:p>
          <a:p>
            <a:pPr marL="285750" lvl="3" indent="0">
              <a:buNone/>
            </a:pPr>
            <a:r>
              <a:rPr lang="en-US" sz="1800" dirty="0">
                <a:solidFill>
                  <a:srgbClr val="004C90"/>
                </a:solidFill>
              </a:rPr>
              <a:t>Dressing        </a:t>
            </a:r>
            <a:r>
              <a:rPr lang="en-US" sz="1800" dirty="0" smtClean="0">
                <a:solidFill>
                  <a:srgbClr val="004C90"/>
                </a:solidFill>
              </a:rPr>
              <a:t>Transferring</a:t>
            </a:r>
            <a:endParaRPr lang="en-US" sz="1800" dirty="0">
              <a:solidFill>
                <a:srgbClr val="004C90"/>
              </a:solidFill>
            </a:endParaRPr>
          </a:p>
          <a:p>
            <a:pPr marL="285750" lvl="3" indent="0">
              <a:buNone/>
            </a:pPr>
            <a:r>
              <a:rPr lang="en-US" sz="1800" b="1" u="sng" dirty="0">
                <a:solidFill>
                  <a:schemeClr val="accent2"/>
                </a:solidFill>
              </a:rPr>
              <a:t>Hygiene</a:t>
            </a:r>
            <a:r>
              <a:rPr lang="en-US" sz="1800" dirty="0">
                <a:solidFill>
                  <a:schemeClr val="accent2"/>
                </a:solidFill>
              </a:rPr>
              <a:t>         </a:t>
            </a:r>
            <a:r>
              <a:rPr lang="en-US" sz="1800" b="1" u="sng" dirty="0" smtClean="0">
                <a:solidFill>
                  <a:schemeClr val="accent2"/>
                </a:solidFill>
              </a:rPr>
              <a:t>Communicating</a:t>
            </a:r>
            <a:r>
              <a:rPr lang="en-US" sz="1800" dirty="0" smtClean="0">
                <a:solidFill>
                  <a:schemeClr val="accent2"/>
                </a:solidFill>
              </a:rPr>
              <a:t>         </a:t>
            </a:r>
            <a:r>
              <a:rPr lang="en-US" sz="1800" dirty="0" smtClean="0">
                <a:solidFill>
                  <a:srgbClr val="004C90"/>
                </a:solidFill>
              </a:rPr>
              <a:t>Toileting</a:t>
            </a:r>
            <a:endParaRPr lang="en-US" sz="1800" dirty="0">
              <a:solidFill>
                <a:srgbClr val="004C90"/>
              </a:solidFill>
            </a:endParaRPr>
          </a:p>
          <a:p>
            <a:pPr marL="0" lvl="2" indent="0">
              <a:buNone/>
            </a:pPr>
            <a:endParaRPr lang="en-US" sz="400" dirty="0">
              <a:solidFill>
                <a:srgbClr val="004C90"/>
              </a:solidFill>
            </a:endParaRPr>
          </a:p>
          <a:p>
            <a:pPr marL="285750" lvl="2" indent="-285750">
              <a:spcBef>
                <a:spcPts val="2400"/>
              </a:spcBef>
              <a:buNone/>
            </a:pPr>
            <a:r>
              <a:rPr lang="en-US" b="1" dirty="0" smtClean="0">
                <a:solidFill>
                  <a:srgbClr val="004C90"/>
                </a:solidFill>
              </a:rPr>
              <a:t>2</a:t>
            </a:r>
            <a:r>
              <a:rPr lang="en-US" b="1" dirty="0">
                <a:solidFill>
                  <a:srgbClr val="004C90"/>
                </a:solidFill>
              </a:rPr>
              <a:t>. </a:t>
            </a:r>
            <a:r>
              <a:rPr lang="en-US" b="1" u="sng" dirty="0" smtClean="0">
                <a:solidFill>
                  <a:schemeClr val="accent2"/>
                </a:solidFill>
              </a:rPr>
              <a:t>Instrumental </a:t>
            </a:r>
            <a:r>
              <a:rPr lang="en-US" b="1" u="sng" dirty="0">
                <a:solidFill>
                  <a:schemeClr val="accent2"/>
                </a:solidFill>
              </a:rPr>
              <a:t>Activities of Daily Living </a:t>
            </a:r>
            <a:r>
              <a:rPr lang="en-US" b="1" i="1" u="sng" dirty="0">
                <a:solidFill>
                  <a:schemeClr val="accent2"/>
                </a:solidFill>
              </a:rPr>
              <a:t>(not required for children)</a:t>
            </a:r>
            <a:endParaRPr lang="en-US" b="1" u="sng" dirty="0">
              <a:solidFill>
                <a:schemeClr val="accent2"/>
              </a:solidFill>
            </a:endParaRPr>
          </a:p>
          <a:p>
            <a:pPr marL="285750" lvl="3" indent="0">
              <a:spcBef>
                <a:spcPts val="1200"/>
              </a:spcBef>
              <a:buNone/>
            </a:pPr>
            <a:r>
              <a:rPr lang="en-US" sz="1800" b="1" u="sng" dirty="0">
                <a:solidFill>
                  <a:schemeClr val="accent2"/>
                </a:solidFill>
              </a:rPr>
              <a:t>Preparing Meals</a:t>
            </a:r>
            <a:r>
              <a:rPr lang="en-US" sz="1800" b="1" dirty="0">
                <a:solidFill>
                  <a:schemeClr val="accent2"/>
                </a:solidFill>
              </a:rPr>
              <a:t>              </a:t>
            </a:r>
            <a:r>
              <a:rPr lang="en-US" sz="1800" b="1" u="sng" dirty="0">
                <a:solidFill>
                  <a:schemeClr val="accent2"/>
                </a:solidFill>
              </a:rPr>
              <a:t>Housework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</a:rPr>
              <a:t>                 </a:t>
            </a:r>
            <a:r>
              <a:rPr lang="en-US" sz="1800" b="1" u="sng" dirty="0" smtClean="0">
                <a:solidFill>
                  <a:schemeClr val="accent2"/>
                </a:solidFill>
              </a:rPr>
              <a:t>Managing </a:t>
            </a:r>
            <a:r>
              <a:rPr lang="en-US" sz="1800" b="1" u="sng" dirty="0">
                <a:solidFill>
                  <a:schemeClr val="accent2"/>
                </a:solidFill>
              </a:rPr>
              <a:t>Medications </a:t>
            </a:r>
          </a:p>
          <a:p>
            <a:pPr marL="285750" lvl="3" indent="0">
              <a:buNone/>
            </a:pPr>
            <a:r>
              <a:rPr lang="en-US" sz="1800" b="1" u="sng" dirty="0" smtClean="0">
                <a:solidFill>
                  <a:schemeClr val="accent2"/>
                </a:solidFill>
              </a:rPr>
              <a:t>Shopping</a:t>
            </a:r>
            <a:r>
              <a:rPr lang="en-US" sz="1800" b="1" dirty="0" smtClean="0">
                <a:solidFill>
                  <a:schemeClr val="accent2"/>
                </a:solidFill>
              </a:rPr>
              <a:t>                           </a:t>
            </a:r>
            <a:r>
              <a:rPr lang="en-US" sz="1800" b="1" u="sng" dirty="0" smtClean="0">
                <a:solidFill>
                  <a:schemeClr val="accent2"/>
                </a:solidFill>
              </a:rPr>
              <a:t>Managing </a:t>
            </a:r>
            <a:r>
              <a:rPr lang="en-US" sz="1800" b="1" u="sng" dirty="0">
                <a:solidFill>
                  <a:schemeClr val="accent2"/>
                </a:solidFill>
              </a:rPr>
              <a:t>Money</a:t>
            </a:r>
            <a:r>
              <a:rPr lang="en-US" sz="1800" b="1" dirty="0">
                <a:solidFill>
                  <a:schemeClr val="accent2"/>
                </a:solidFill>
              </a:rPr>
              <a:t>      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b="1" u="sng" dirty="0" smtClean="0">
                <a:solidFill>
                  <a:schemeClr val="accent2"/>
                </a:solidFill>
              </a:rPr>
              <a:t>Employment</a:t>
            </a:r>
            <a:r>
              <a:rPr lang="en-US" sz="1800" b="1" dirty="0" smtClean="0">
                <a:solidFill>
                  <a:schemeClr val="accent2"/>
                </a:solidFill>
              </a:rPr>
              <a:t>  </a:t>
            </a:r>
          </a:p>
          <a:p>
            <a:pPr marL="285750" lvl="3" indent="0">
              <a:buNone/>
            </a:pPr>
            <a:r>
              <a:rPr lang="en-US" sz="1800" b="1" u="sng" dirty="0" smtClean="0">
                <a:solidFill>
                  <a:schemeClr val="accent2"/>
                </a:solidFill>
              </a:rPr>
              <a:t>Transportation</a:t>
            </a:r>
            <a:r>
              <a:rPr lang="en-US" sz="1800" b="1" dirty="0" smtClean="0">
                <a:solidFill>
                  <a:schemeClr val="accent2"/>
                </a:solidFill>
              </a:rPr>
              <a:t>                 </a:t>
            </a:r>
            <a:r>
              <a:rPr lang="en-US" sz="1800" b="1" u="sng" dirty="0" smtClean="0">
                <a:solidFill>
                  <a:schemeClr val="accent2"/>
                </a:solidFill>
              </a:rPr>
              <a:t>Telephone Use</a:t>
            </a:r>
          </a:p>
          <a:p>
            <a:pPr marL="0" lvl="2" indent="0">
              <a:buNone/>
            </a:pPr>
            <a:endParaRPr lang="en-US" sz="400" dirty="0"/>
          </a:p>
          <a:p>
            <a:pPr marL="0" indent="0" algn="r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2866" y="1780674"/>
            <a:ext cx="3384884" cy="1477328"/>
          </a:xfrm>
          <a:prstGeom prst="rect">
            <a:avLst/>
          </a:prstGeom>
          <a:noFill/>
          <a:ln>
            <a:solidFill>
              <a:srgbClr val="004C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Legend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Domains missing altogether in </a:t>
            </a:r>
            <a:r>
              <a:rPr lang="en-US" b="1" u="sng" dirty="0" smtClean="0">
                <a:solidFill>
                  <a:schemeClr val="accent2"/>
                </a:solidFill>
              </a:rPr>
              <a:t>green underline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Domains only partially addressed in </a:t>
            </a:r>
            <a:r>
              <a:rPr lang="en-US" b="1" u="sng" dirty="0" smtClean="0">
                <a:solidFill>
                  <a:srgbClr val="FF9933"/>
                </a:solidFill>
              </a:rPr>
              <a:t>orange underline</a:t>
            </a:r>
          </a:p>
        </p:txBody>
      </p:sp>
    </p:spTree>
    <p:extLst>
      <p:ext uri="{BB962C8B-B14F-4D97-AF65-F5344CB8AC3E}">
        <p14:creationId xmlns:p14="http://schemas.microsoft.com/office/powerpoint/2010/main" val="9051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338"/>
            <a:ext cx="7620000" cy="1287462"/>
          </a:xfrm>
        </p:spPr>
        <p:txBody>
          <a:bodyPr/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Required BIP Assessment Domains not in the ULTC 100.2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12900"/>
            <a:ext cx="8477250" cy="4600575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b="1" dirty="0" smtClean="0">
                <a:solidFill>
                  <a:srgbClr val="004C90"/>
                </a:solidFill>
              </a:rPr>
              <a:t>3. </a:t>
            </a:r>
            <a:r>
              <a:rPr lang="en-US" b="1" u="sng" dirty="0" smtClean="0">
                <a:solidFill>
                  <a:schemeClr val="accent2"/>
                </a:solidFill>
              </a:rPr>
              <a:t>Medical Conditions/Diagnoses</a:t>
            </a:r>
          </a:p>
          <a:p>
            <a:pPr marL="0" lvl="2" indent="0">
              <a:spcBef>
                <a:spcPts val="2400"/>
              </a:spcBef>
              <a:buNone/>
            </a:pPr>
            <a:r>
              <a:rPr lang="en-US" b="1" dirty="0" smtClean="0">
                <a:solidFill>
                  <a:srgbClr val="004C90"/>
                </a:solidFill>
              </a:rPr>
              <a:t>4. Cognitive </a:t>
            </a:r>
            <a:r>
              <a:rPr lang="en-US" b="1" dirty="0">
                <a:solidFill>
                  <a:srgbClr val="004C90"/>
                </a:solidFill>
              </a:rPr>
              <a:t>Function and Memory/Learning</a:t>
            </a:r>
            <a:endParaRPr lang="en-US" dirty="0">
              <a:solidFill>
                <a:srgbClr val="004C90"/>
              </a:solidFill>
            </a:endParaRPr>
          </a:p>
          <a:p>
            <a:pPr marL="285750" lvl="3" indent="0">
              <a:spcBef>
                <a:spcPts val="1200"/>
              </a:spcBef>
              <a:buNone/>
            </a:pPr>
            <a:r>
              <a:rPr lang="en-US" sz="1800" b="1" u="sng" dirty="0">
                <a:solidFill>
                  <a:srgbClr val="FF9933"/>
                </a:solidFill>
              </a:rPr>
              <a:t>Cognitive Function</a:t>
            </a:r>
            <a:r>
              <a:rPr lang="en-US" sz="1800" b="1" dirty="0">
                <a:solidFill>
                  <a:srgbClr val="FF9933"/>
                </a:solidFill>
              </a:rPr>
              <a:t>           </a:t>
            </a:r>
            <a:r>
              <a:rPr lang="en-US" sz="1800" b="1" u="sng" dirty="0">
                <a:solidFill>
                  <a:srgbClr val="FF9933"/>
                </a:solidFill>
              </a:rPr>
              <a:t>Judgment/Decision-Making</a:t>
            </a:r>
            <a:r>
              <a:rPr lang="en-US" sz="1800" b="1" dirty="0">
                <a:solidFill>
                  <a:srgbClr val="FF9933"/>
                </a:solidFill>
              </a:rPr>
              <a:t> </a:t>
            </a:r>
          </a:p>
          <a:p>
            <a:pPr marL="285750" lvl="3" indent="0">
              <a:buNone/>
            </a:pPr>
            <a:r>
              <a:rPr lang="en-US" sz="1800" b="1" u="sng" dirty="0">
                <a:solidFill>
                  <a:srgbClr val="FF9933"/>
                </a:solidFill>
              </a:rPr>
              <a:t>Memory/Learning</a:t>
            </a:r>
          </a:p>
          <a:p>
            <a:pPr marL="0" lvl="2" indent="0">
              <a:spcBef>
                <a:spcPts val="2400"/>
              </a:spcBef>
              <a:buNone/>
            </a:pPr>
            <a:r>
              <a:rPr lang="en-US" b="1" dirty="0" smtClean="0">
                <a:solidFill>
                  <a:srgbClr val="004C90"/>
                </a:solidFill>
              </a:rPr>
              <a:t>5</a:t>
            </a:r>
            <a:r>
              <a:rPr lang="en-US" b="1" dirty="0">
                <a:solidFill>
                  <a:srgbClr val="004C90"/>
                </a:solidFill>
              </a:rPr>
              <a:t>. Behavior Concerns</a:t>
            </a:r>
            <a:endParaRPr lang="en-US" dirty="0">
              <a:solidFill>
                <a:srgbClr val="004C90"/>
              </a:solidFill>
            </a:endParaRPr>
          </a:p>
          <a:p>
            <a:pPr marL="285750" lvl="2" indent="0">
              <a:spcBef>
                <a:spcPts val="1200"/>
              </a:spcBef>
              <a:buNone/>
            </a:pPr>
            <a:r>
              <a:rPr lang="en-US" sz="1800" b="1" u="sng" dirty="0" smtClean="0">
                <a:solidFill>
                  <a:srgbClr val="FF9933"/>
                </a:solidFill>
              </a:rPr>
              <a:t>Injurious</a:t>
            </a:r>
            <a:r>
              <a:rPr lang="en-US" sz="1800" b="1" dirty="0" smtClean="0">
                <a:solidFill>
                  <a:srgbClr val="FF9933"/>
                </a:solidFill>
              </a:rPr>
              <a:t>                       </a:t>
            </a:r>
            <a:r>
              <a:rPr lang="en-US" sz="1800" b="1" u="sng" dirty="0" smtClean="0">
                <a:solidFill>
                  <a:srgbClr val="FF9933"/>
                </a:solidFill>
              </a:rPr>
              <a:t>Uncooperative</a:t>
            </a:r>
            <a:endParaRPr lang="en-US" sz="1800" b="1" u="sng" dirty="0">
              <a:solidFill>
                <a:srgbClr val="FF9933"/>
              </a:solidFill>
            </a:endParaRPr>
          </a:p>
          <a:p>
            <a:pPr marL="285750" lvl="2" indent="0">
              <a:buNone/>
            </a:pPr>
            <a:r>
              <a:rPr lang="en-US" sz="1800" b="1" u="sng" dirty="0" smtClean="0">
                <a:solidFill>
                  <a:srgbClr val="FF9933"/>
                </a:solidFill>
              </a:rPr>
              <a:t>Destructive</a:t>
            </a:r>
            <a:r>
              <a:rPr lang="en-US" sz="1800" b="1" dirty="0" smtClean="0">
                <a:solidFill>
                  <a:srgbClr val="FF9933"/>
                </a:solidFill>
              </a:rPr>
              <a:t>                  </a:t>
            </a:r>
            <a:r>
              <a:rPr lang="en-US" sz="1800" b="1" u="sng" dirty="0" smtClean="0">
                <a:solidFill>
                  <a:srgbClr val="FF9933"/>
                </a:solidFill>
              </a:rPr>
              <a:t>Other Serious</a:t>
            </a:r>
            <a:r>
              <a:rPr lang="en-US" sz="1800" b="1" dirty="0" smtClean="0">
                <a:solidFill>
                  <a:srgbClr val="FF9933"/>
                </a:solidFill>
              </a:rPr>
              <a:t>       </a:t>
            </a:r>
            <a:r>
              <a:rPr lang="en-US" sz="1800" b="1" u="sng" dirty="0" smtClean="0">
                <a:solidFill>
                  <a:srgbClr val="FF9933"/>
                </a:solidFill>
              </a:rPr>
              <a:t>Socially Offensive</a:t>
            </a:r>
          </a:p>
          <a:p>
            <a:pPr marL="0" lvl="2" indent="0">
              <a:buNone/>
            </a:pPr>
            <a:endParaRPr lang="en-US" sz="400" dirty="0"/>
          </a:p>
          <a:p>
            <a:pPr marL="0" indent="0"/>
            <a:endParaRPr lang="en-US" dirty="0" smtClean="0"/>
          </a:p>
          <a:p>
            <a:pPr marL="0" lvl="0" indent="0" algn="r">
              <a:buNone/>
            </a:pPr>
            <a:r>
              <a:rPr lang="en-US" sz="1200" dirty="0">
                <a:solidFill>
                  <a:srgbClr val="494844">
                    <a:lumMod val="60000"/>
                    <a:lumOff val="40000"/>
                  </a:srgbClr>
                </a:solidFill>
              </a:rPr>
              <a:t>Green underline indicates </a:t>
            </a:r>
            <a:r>
              <a:rPr lang="en-US" sz="1200" dirty="0" smtClean="0">
                <a:solidFill>
                  <a:srgbClr val="494844">
                    <a:lumMod val="60000"/>
                    <a:lumOff val="40000"/>
                  </a:srgbClr>
                </a:solidFill>
              </a:rPr>
              <a:t>domains </a:t>
            </a:r>
            <a:r>
              <a:rPr lang="en-US" sz="1200" dirty="0">
                <a:solidFill>
                  <a:srgbClr val="494844">
                    <a:lumMod val="60000"/>
                    <a:lumOff val="40000"/>
                  </a:srgbClr>
                </a:solidFill>
              </a:rPr>
              <a:t>missing entirely from ULTC </a:t>
            </a:r>
            <a:r>
              <a:rPr lang="en-US" sz="1200" dirty="0" smtClean="0">
                <a:solidFill>
                  <a:srgbClr val="494844">
                    <a:lumMod val="60000"/>
                    <a:lumOff val="40000"/>
                  </a:srgbClr>
                </a:solidFill>
              </a:rPr>
              <a:t>100.2</a:t>
            </a:r>
            <a:br>
              <a:rPr lang="en-US" sz="1200" dirty="0" smtClean="0">
                <a:solidFill>
                  <a:srgbClr val="494844">
                    <a:lumMod val="60000"/>
                    <a:lumOff val="40000"/>
                  </a:srgbClr>
                </a:solidFill>
              </a:rPr>
            </a:br>
            <a:r>
              <a:rPr lang="en-US" sz="1200" dirty="0" smtClean="0">
                <a:solidFill>
                  <a:srgbClr val="494844">
                    <a:lumMod val="60000"/>
                    <a:lumOff val="40000"/>
                  </a:srgbClr>
                </a:solidFill>
              </a:rPr>
              <a:t>Orange underline indicates domains only partially addressed in ULTC 100.2</a:t>
            </a:r>
            <a:endParaRPr lang="en-US" sz="1200" dirty="0">
              <a:solidFill>
                <a:srgbClr val="494844">
                  <a:lumMod val="60000"/>
                  <a:lumOff val="40000"/>
                </a:srgb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50070" y="2161171"/>
            <a:ext cx="2716130" cy="2031325"/>
          </a:xfrm>
          <a:prstGeom prst="rect">
            <a:avLst/>
          </a:prstGeom>
          <a:noFill/>
          <a:ln>
            <a:solidFill>
              <a:srgbClr val="004C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Legend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Domains missing altogether in </a:t>
            </a:r>
            <a:r>
              <a:rPr lang="en-US" b="1" u="sng" dirty="0" smtClean="0">
                <a:solidFill>
                  <a:schemeClr val="accent2"/>
                </a:solidFill>
              </a:rPr>
              <a:t>green underline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Domains only partially addressed in </a:t>
            </a:r>
            <a:r>
              <a:rPr lang="en-US" b="1" u="sng" dirty="0" smtClean="0">
                <a:solidFill>
                  <a:srgbClr val="FF9933"/>
                </a:solidFill>
              </a:rPr>
              <a:t>orange underline</a:t>
            </a:r>
          </a:p>
        </p:txBody>
      </p:sp>
    </p:spTree>
    <p:extLst>
      <p:ext uri="{BB962C8B-B14F-4D97-AF65-F5344CB8AC3E}">
        <p14:creationId xmlns:p14="http://schemas.microsoft.com/office/powerpoint/2010/main" val="34987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" y="274637"/>
            <a:ext cx="8775700" cy="1782763"/>
          </a:xfrm>
        </p:spPr>
        <p:txBody>
          <a:bodyPr/>
          <a:lstStyle/>
          <a:p>
            <a:r>
              <a:rPr lang="en-GB" sz="3600" dirty="0" smtClean="0"/>
              <a:t> </a:t>
            </a:r>
            <a:r>
              <a:rPr lang="en-GB" sz="4000" b="1" dirty="0">
                <a:solidFill>
                  <a:schemeClr val="bg2">
                    <a:lumMod val="50000"/>
                  </a:schemeClr>
                </a:solidFill>
              </a:rPr>
              <a:t>Operational Review Findings: </a:t>
            </a:r>
            <a:r>
              <a:rPr lang="en-GB" sz="3600" b="1" dirty="0">
                <a:solidFill>
                  <a:schemeClr val="bg2">
                    <a:lumMod val="50000"/>
                  </a:schemeClr>
                </a:solidFill>
              </a:rPr>
              <a:t>Hodgepodge of Assessment and Support Planning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2228849"/>
            <a:ext cx="8391525" cy="376237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4C90"/>
                </a:solidFill>
              </a:rPr>
              <a:t>Over 30 additional tools crated by state and local staff to support access processes</a:t>
            </a:r>
          </a:p>
          <a:p>
            <a:pPr>
              <a:spcBef>
                <a:spcPts val="2400"/>
              </a:spcBef>
            </a:pPr>
            <a:r>
              <a:rPr lang="en-GB" dirty="0">
                <a:solidFill>
                  <a:srgbClr val="004C90"/>
                </a:solidFill>
              </a:rPr>
              <a:t>F</a:t>
            </a:r>
            <a:r>
              <a:rPr lang="en-GB" dirty="0" smtClean="0">
                <a:solidFill>
                  <a:srgbClr val="004C90"/>
                </a:solidFill>
              </a:rPr>
              <a:t>orms and tools are collecting similar information in different ways</a:t>
            </a:r>
          </a:p>
          <a:p>
            <a:pPr>
              <a:spcBef>
                <a:spcPts val="2400"/>
              </a:spcBef>
            </a:pPr>
            <a:r>
              <a:rPr lang="en-GB" dirty="0" smtClean="0">
                <a:solidFill>
                  <a:srgbClr val="004C90"/>
                </a:solidFill>
              </a:rPr>
              <a:t>Information not going into databases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7476"/>
            <a:ext cx="7620000" cy="1235074"/>
          </a:xfrm>
        </p:spPr>
        <p:txBody>
          <a:bodyPr/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Implications for Assessment Process Redesign</a:t>
            </a:r>
            <a:endParaRPr lang="en-GB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9" y="1600200"/>
            <a:ext cx="8353425" cy="4419600"/>
          </a:xfrm>
        </p:spPr>
        <p:txBody>
          <a:bodyPr numCol="1"/>
          <a:lstStyle/>
          <a:p>
            <a:r>
              <a:rPr lang="en-GB" sz="2800" dirty="0" smtClean="0">
                <a:solidFill>
                  <a:srgbClr val="004C90"/>
                </a:solidFill>
              </a:rPr>
              <a:t>Integrated and comprehensive tool will:</a:t>
            </a:r>
            <a:endParaRPr lang="en-GB" sz="2800" dirty="0">
              <a:solidFill>
                <a:srgbClr val="004C9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Support efforts to integrate waivers and develop programs that cross populations (e.g., Community First Choice) 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solidFill>
                  <a:srgbClr val="004C90"/>
                </a:solidFill>
              </a:rPr>
              <a:t>Eliminate need for most of the other existing tools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Allow Colorado to comply with CMS rules and guidelines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Support efforts to increase assessors capabilities by providing stronger tools to go along with increased training requirements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7476"/>
            <a:ext cx="7620000" cy="1235074"/>
          </a:xfrm>
        </p:spPr>
        <p:txBody>
          <a:bodyPr/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Implications for Assessment Process Redesign</a:t>
            </a:r>
            <a:endParaRPr lang="en-GB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4" y="1535112"/>
            <a:ext cx="8458201" cy="4495800"/>
          </a:xfrm>
        </p:spPr>
        <p:txBody>
          <a:bodyPr numCol="1"/>
          <a:lstStyle/>
          <a:p>
            <a:pPr marL="628650"/>
            <a:r>
              <a:rPr lang="en-GB" sz="2800" dirty="0" smtClean="0">
                <a:solidFill>
                  <a:srgbClr val="004C90"/>
                </a:solidFill>
              </a:rPr>
              <a:t>New assessment must be a process rather than a single tool</a:t>
            </a:r>
          </a:p>
          <a:p>
            <a:pPr marL="971550" lvl="1">
              <a:spcBef>
                <a:spcPts val="12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Colorado has distinct business processes within the larger process of helping people connect with supports</a:t>
            </a:r>
          </a:p>
          <a:p>
            <a:pPr marL="971550" lvl="1">
              <a:spcBef>
                <a:spcPts val="12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Key processes:</a:t>
            </a:r>
          </a:p>
          <a:p>
            <a:pPr marL="1314450" lvl="2" indent="-285750"/>
            <a:r>
              <a:rPr lang="en-GB" sz="2000" dirty="0" smtClean="0">
                <a:solidFill>
                  <a:srgbClr val="004C90"/>
                </a:solidFill>
              </a:rPr>
              <a:t>Outreach	                                                           </a:t>
            </a:r>
          </a:p>
          <a:p>
            <a:pPr marL="1314450" lvl="2" indent="-285750"/>
            <a:r>
              <a:rPr lang="en-GB" sz="2000" dirty="0" smtClean="0">
                <a:solidFill>
                  <a:srgbClr val="004C90"/>
                </a:solidFill>
              </a:rPr>
              <a:t>Intake and triage</a:t>
            </a:r>
          </a:p>
          <a:p>
            <a:pPr marL="1314450" lvl="2" indent="-285750"/>
            <a:r>
              <a:rPr lang="en-GB" sz="2000" dirty="0" smtClean="0">
                <a:solidFill>
                  <a:srgbClr val="004C90"/>
                </a:solidFill>
              </a:rPr>
              <a:t>Eligibility assessment</a:t>
            </a:r>
          </a:p>
          <a:p>
            <a:pPr marL="1314450" lvl="2" indent="-285750"/>
            <a:r>
              <a:rPr lang="en-GB" sz="2000" dirty="0" smtClean="0">
                <a:solidFill>
                  <a:srgbClr val="004C90"/>
                </a:solidFill>
              </a:rPr>
              <a:t>Support planning assessment</a:t>
            </a:r>
          </a:p>
          <a:p>
            <a:pPr marL="1314450" lvl="2" indent="-285750"/>
            <a:r>
              <a:rPr lang="en-GB" sz="2000" dirty="0" smtClean="0">
                <a:solidFill>
                  <a:srgbClr val="004C90"/>
                </a:solidFill>
              </a:rPr>
              <a:t>Support planning</a:t>
            </a:r>
          </a:p>
          <a:p>
            <a:pPr marL="1314450" lvl="2" indent="-285750"/>
            <a:r>
              <a:rPr lang="en-GB" sz="2000" dirty="0" smtClean="0">
                <a:solidFill>
                  <a:srgbClr val="004C90"/>
                </a:solidFill>
              </a:rPr>
              <a:t>Options </a:t>
            </a:r>
            <a:r>
              <a:rPr lang="en-GB" sz="2000" dirty="0" err="1" smtClean="0">
                <a:solidFill>
                  <a:srgbClr val="004C90"/>
                </a:solidFill>
              </a:rPr>
              <a:t>counseling</a:t>
            </a:r>
            <a:r>
              <a:rPr lang="en-GB" sz="2000" dirty="0" smtClean="0">
                <a:solidFill>
                  <a:srgbClr val="004C90"/>
                </a:solidFill>
              </a:rPr>
              <a:t> </a:t>
            </a:r>
            <a:r>
              <a:rPr lang="en-GB" sz="2000" dirty="0" smtClean="0">
                <a:solidFill>
                  <a:srgbClr val="004C90"/>
                </a:solidFill>
              </a:rPr>
              <a:t>(embedded in all the functions)</a:t>
            </a:r>
          </a:p>
          <a:p>
            <a:pPr lvl="1"/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274638"/>
            <a:ext cx="8391525" cy="754062"/>
          </a:xfrm>
        </p:spPr>
        <p:txBody>
          <a:bodyPr/>
          <a:lstStyle/>
          <a:p>
            <a:r>
              <a:rPr lang="en-GB" sz="4000" b="1" dirty="0">
                <a:solidFill>
                  <a:schemeClr val="bg2">
                    <a:lumMod val="50000"/>
                  </a:schemeClr>
                </a:solidFill>
              </a:rPr>
              <a:t>Goals for the New Assessment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4" y="1230312"/>
            <a:ext cx="8353425" cy="48006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4C90"/>
                </a:solidFill>
              </a:rPr>
              <a:t>Drive Systems Change:  more person-centered, enhancing self-direction, greater coordination of services, fostering employment</a:t>
            </a:r>
          </a:p>
          <a:p>
            <a:pPr>
              <a:spcBef>
                <a:spcPts val="18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Determine eligibility for a variety of programs targeting adults with a wide range of disabilities </a:t>
            </a:r>
          </a:p>
          <a:p>
            <a:pPr lvl="1"/>
            <a:r>
              <a:rPr lang="en-GB" sz="2400" dirty="0">
                <a:solidFill>
                  <a:srgbClr val="004C90"/>
                </a:solidFill>
              </a:rPr>
              <a:t>N</a:t>
            </a:r>
            <a:r>
              <a:rPr lang="en-GB" sz="2400" dirty="0" smtClean="0">
                <a:solidFill>
                  <a:srgbClr val="004C90"/>
                </a:solidFill>
              </a:rPr>
              <a:t>eed tools for multiple populations</a:t>
            </a:r>
          </a:p>
          <a:p>
            <a:pPr>
              <a:spcBef>
                <a:spcPts val="18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Support emerging changes to operations</a:t>
            </a:r>
          </a:p>
          <a:p>
            <a:pPr lvl="1"/>
            <a:r>
              <a:rPr lang="en-GB" sz="2400" dirty="0">
                <a:solidFill>
                  <a:srgbClr val="004C90"/>
                </a:solidFill>
              </a:rPr>
              <a:t>I</a:t>
            </a:r>
            <a:r>
              <a:rPr lang="en-GB" sz="2400" dirty="0" smtClean="0">
                <a:solidFill>
                  <a:srgbClr val="004C90"/>
                </a:solidFill>
              </a:rPr>
              <a:t>ntake module to triage access</a:t>
            </a:r>
          </a:p>
          <a:p>
            <a:pPr lvl="1"/>
            <a:r>
              <a:rPr lang="en-GB" sz="2400" dirty="0" smtClean="0">
                <a:solidFill>
                  <a:srgbClr val="004C90"/>
                </a:solidFill>
              </a:rPr>
              <a:t>Emerging separation of eligibility assessment vs. support planning and ongoing case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274638"/>
            <a:ext cx="8391525" cy="754062"/>
          </a:xfrm>
        </p:spPr>
        <p:txBody>
          <a:bodyPr/>
          <a:lstStyle/>
          <a:p>
            <a:r>
              <a:rPr lang="en-GB" sz="4000" b="1" dirty="0">
                <a:solidFill>
                  <a:schemeClr val="bg2">
                    <a:lumMod val="50000"/>
                  </a:schemeClr>
                </a:solidFill>
              </a:rPr>
              <a:t>Goals for the New Assessment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4" y="1230312"/>
            <a:ext cx="8353425" cy="48006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4C90"/>
                </a:solidFill>
              </a:rPr>
              <a:t>Support objective and empirically sound resource allocation</a:t>
            </a:r>
          </a:p>
          <a:p>
            <a:pPr>
              <a:spcBef>
                <a:spcPts val="24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Guide development of the support plan</a:t>
            </a:r>
          </a:p>
          <a:p>
            <a:pPr>
              <a:spcBef>
                <a:spcPts val="24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Enhance quality management efforts, including quality of life/participant experience data</a:t>
            </a:r>
            <a:endParaRPr lang="en-GB" sz="2800" dirty="0">
              <a:solidFill>
                <a:srgbClr val="004C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230312"/>
            <a:ext cx="8601075" cy="4800600"/>
          </a:xfrm>
        </p:spPr>
        <p:txBody>
          <a:bodyPr/>
          <a:lstStyle/>
          <a:p>
            <a:r>
              <a:rPr lang="en-US" dirty="0" smtClean="0">
                <a:solidFill>
                  <a:srgbClr val="004C90"/>
                </a:solidFill>
              </a:rPr>
              <a:t>Project </a:t>
            </a:r>
            <a:r>
              <a:rPr lang="en-US" dirty="0">
                <a:solidFill>
                  <a:srgbClr val="004C90"/>
                </a:solidFill>
              </a:rPr>
              <a:t>Parameters and </a:t>
            </a:r>
            <a:r>
              <a:rPr lang="en-US" dirty="0" smtClean="0">
                <a:solidFill>
                  <a:srgbClr val="004C90"/>
                </a:solidFill>
              </a:rPr>
              <a:t>Approach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4C90"/>
                </a:solidFill>
              </a:rPr>
              <a:t>Overview of National Trends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4C90"/>
                </a:solidFill>
              </a:rPr>
              <a:t>Summary of Colorado Operational Review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4C90"/>
                </a:solidFill>
              </a:rPr>
              <a:t>Purposes of the New Assessment </a:t>
            </a:r>
            <a:r>
              <a:rPr lang="en-US" dirty="0" smtClean="0">
                <a:solidFill>
                  <a:srgbClr val="004C90"/>
                </a:solidFill>
              </a:rPr>
              <a:t>Process</a:t>
            </a:r>
            <a:endParaRPr lang="en-US" dirty="0">
              <a:solidFill>
                <a:srgbClr val="004C90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4C90"/>
                </a:solidFill>
              </a:rPr>
              <a:t>Review of Existing Assessment Tools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4C90"/>
                </a:solidFill>
              </a:rPr>
              <a:t>Lessons Learned Working with Stakeholders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4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62000" y="274638"/>
            <a:ext cx="7620000" cy="8298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Overview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2028617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4C90"/>
                </a:solidFill>
                <a:ea typeface="+mj-ea"/>
                <a:cs typeface="Helvetica"/>
              </a:rPr>
              <a:t>Review of Existing Assessment Tools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201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782637"/>
          </a:xfrm>
        </p:spPr>
        <p:txBody>
          <a:bodyPr/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Selecting the Core Tool to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Adapt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4325" y="1390650"/>
            <a:ext cx="8267700" cy="4640262"/>
          </a:xfrm>
        </p:spPr>
        <p:txBody>
          <a:bodyPr/>
          <a:lstStyle/>
          <a:p>
            <a:r>
              <a:rPr lang="en-GB" dirty="0" smtClean="0">
                <a:solidFill>
                  <a:srgbClr val="004C90"/>
                </a:solidFill>
              </a:rPr>
              <a:t>Adapt existing tool(s)</a:t>
            </a:r>
          </a:p>
          <a:p>
            <a:pPr>
              <a:spcBef>
                <a:spcPts val="1800"/>
              </a:spcBef>
            </a:pPr>
            <a:r>
              <a:rPr lang="en-GB" dirty="0" smtClean="0">
                <a:solidFill>
                  <a:srgbClr val="004C90"/>
                </a:solidFill>
              </a:rPr>
              <a:t>Anticipate tool will have to be heavily customized to meet Colorado’s needs:</a:t>
            </a:r>
          </a:p>
          <a:p>
            <a:pPr lvl="1">
              <a:spcBef>
                <a:spcPts val="1200"/>
              </a:spcBef>
            </a:pPr>
            <a:r>
              <a:rPr lang="en-GB" dirty="0" smtClean="0">
                <a:solidFill>
                  <a:srgbClr val="004C90"/>
                </a:solidFill>
              </a:rPr>
              <a:t>Achieving goals to meet programmatic needs </a:t>
            </a:r>
            <a:br>
              <a:rPr lang="en-GB" dirty="0" smtClean="0">
                <a:solidFill>
                  <a:srgbClr val="004C90"/>
                </a:solidFill>
              </a:rPr>
            </a:br>
            <a:r>
              <a:rPr lang="en-GB" dirty="0" smtClean="0">
                <a:solidFill>
                  <a:srgbClr val="004C90"/>
                </a:solidFill>
              </a:rPr>
              <a:t>(e.g., be more person-centered)</a:t>
            </a:r>
          </a:p>
          <a:p>
            <a:pPr lvl="1">
              <a:spcBef>
                <a:spcPts val="1200"/>
              </a:spcBef>
            </a:pPr>
            <a:r>
              <a:rPr lang="en-GB" dirty="0" smtClean="0">
                <a:solidFill>
                  <a:srgbClr val="004C90"/>
                </a:solidFill>
              </a:rPr>
              <a:t>Reflect structure of business operations</a:t>
            </a:r>
          </a:p>
          <a:p>
            <a:pPr lvl="1">
              <a:spcBef>
                <a:spcPts val="1200"/>
              </a:spcBef>
            </a:pPr>
            <a:r>
              <a:rPr lang="en-GB" dirty="0" smtClean="0">
                <a:solidFill>
                  <a:srgbClr val="004C90"/>
                </a:solidFill>
              </a:rPr>
              <a:t>Minimize disruption to current system </a:t>
            </a:r>
            <a:br>
              <a:rPr lang="en-GB" dirty="0" smtClean="0">
                <a:solidFill>
                  <a:srgbClr val="004C90"/>
                </a:solidFill>
              </a:rPr>
            </a:br>
            <a:r>
              <a:rPr lang="en-GB" dirty="0" smtClean="0">
                <a:solidFill>
                  <a:srgbClr val="004C90"/>
                </a:solidFill>
              </a:rPr>
              <a:t>(e.g., eligibility criteria)</a:t>
            </a:r>
          </a:p>
          <a:p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763587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Selection Criteria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276350"/>
            <a:ext cx="8572500" cy="49418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4C90"/>
                </a:solidFill>
              </a:rPr>
              <a:t>One or more of the following characteristics</a:t>
            </a:r>
            <a:r>
              <a:rPr lang="en-US" sz="3600" dirty="0">
                <a:solidFill>
                  <a:srgbClr val="004C90"/>
                </a:solidFill>
              </a:rPr>
              <a:t>:</a:t>
            </a:r>
            <a:endParaRPr lang="en-US" sz="1000" dirty="0" smtClean="0">
              <a:solidFill>
                <a:srgbClr val="004C90"/>
              </a:solidFill>
            </a:endParaRPr>
          </a:p>
          <a:p>
            <a:pPr>
              <a:spcBef>
                <a:spcPts val="2400"/>
              </a:spcBef>
            </a:pPr>
            <a:r>
              <a:rPr lang="en-US" sz="3100" dirty="0" smtClean="0">
                <a:solidFill>
                  <a:srgbClr val="004C90"/>
                </a:solidFill>
              </a:rPr>
              <a:t>Established </a:t>
            </a:r>
            <a:r>
              <a:rPr lang="en-US" sz="3100" dirty="0">
                <a:solidFill>
                  <a:srgbClr val="004C90"/>
                </a:solidFill>
              </a:rPr>
              <a:t>reliability and/or validity</a:t>
            </a:r>
          </a:p>
          <a:p>
            <a:pPr>
              <a:spcBef>
                <a:spcPts val="1200"/>
              </a:spcBef>
            </a:pPr>
            <a:r>
              <a:rPr lang="en-US" sz="3100" dirty="0" smtClean="0">
                <a:solidFill>
                  <a:srgbClr val="004C90"/>
                </a:solidFill>
              </a:rPr>
              <a:t>Person-centered </a:t>
            </a:r>
            <a:r>
              <a:rPr lang="en-US" sz="3100" dirty="0">
                <a:solidFill>
                  <a:srgbClr val="004C90"/>
                </a:solidFill>
              </a:rPr>
              <a:t>components</a:t>
            </a:r>
          </a:p>
          <a:p>
            <a:pPr>
              <a:spcBef>
                <a:spcPts val="1200"/>
              </a:spcBef>
            </a:pPr>
            <a:r>
              <a:rPr lang="en-US" sz="3100" dirty="0" smtClean="0">
                <a:solidFill>
                  <a:srgbClr val="004C90"/>
                </a:solidFill>
              </a:rPr>
              <a:t>Automated </a:t>
            </a:r>
            <a:r>
              <a:rPr lang="en-US" sz="3100" dirty="0">
                <a:solidFill>
                  <a:srgbClr val="004C90"/>
                </a:solidFill>
              </a:rPr>
              <a:t>versions available</a:t>
            </a:r>
          </a:p>
          <a:p>
            <a:pPr>
              <a:spcBef>
                <a:spcPts val="1200"/>
              </a:spcBef>
            </a:pPr>
            <a:r>
              <a:rPr lang="en-US" sz="3100" dirty="0" smtClean="0">
                <a:solidFill>
                  <a:srgbClr val="004C90"/>
                </a:solidFill>
              </a:rPr>
              <a:t>Comprehensive-holistic </a:t>
            </a:r>
            <a:r>
              <a:rPr lang="en-US" sz="3100" dirty="0">
                <a:solidFill>
                  <a:srgbClr val="004C90"/>
                </a:solidFill>
              </a:rPr>
              <a:t>approach </a:t>
            </a:r>
          </a:p>
          <a:p>
            <a:pPr>
              <a:spcBef>
                <a:spcPts val="1200"/>
              </a:spcBef>
            </a:pPr>
            <a:r>
              <a:rPr lang="en-US" sz="3100" dirty="0" smtClean="0">
                <a:solidFill>
                  <a:srgbClr val="004C90"/>
                </a:solidFill>
              </a:rPr>
              <a:t>Suitable </a:t>
            </a:r>
            <a:r>
              <a:rPr lang="en-US" sz="3100" dirty="0">
                <a:solidFill>
                  <a:srgbClr val="004C90"/>
                </a:solidFill>
              </a:rPr>
              <a:t>for broad range of populations </a:t>
            </a:r>
          </a:p>
          <a:p>
            <a:pPr>
              <a:spcBef>
                <a:spcPts val="1200"/>
              </a:spcBef>
            </a:pPr>
            <a:r>
              <a:rPr lang="en-US" sz="3100" dirty="0" smtClean="0">
                <a:solidFill>
                  <a:srgbClr val="004C90"/>
                </a:solidFill>
              </a:rPr>
              <a:t>Useful </a:t>
            </a:r>
            <a:r>
              <a:rPr lang="en-US" sz="3100" dirty="0">
                <a:solidFill>
                  <a:srgbClr val="004C90"/>
                </a:solidFill>
              </a:rPr>
              <a:t>for establishing eligibility for multiple </a:t>
            </a:r>
            <a:r>
              <a:rPr lang="en-US" sz="3100" dirty="0" smtClean="0">
                <a:solidFill>
                  <a:srgbClr val="004C90"/>
                </a:solidFill>
              </a:rPr>
              <a:t>programs</a:t>
            </a:r>
          </a:p>
          <a:p>
            <a:pPr>
              <a:spcBef>
                <a:spcPts val="1200"/>
              </a:spcBef>
            </a:pPr>
            <a:r>
              <a:rPr lang="en-US" sz="3100" dirty="0" smtClean="0">
                <a:solidFill>
                  <a:srgbClr val="004C90"/>
                </a:solidFill>
              </a:rPr>
              <a:t>Domains appropriate for specific needs of Colorado’s LTSS population  </a:t>
            </a:r>
            <a:endParaRPr lang="en-US" sz="3100" dirty="0">
              <a:solidFill>
                <a:srgbClr val="004C9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100" dirty="0">
                <a:solidFill>
                  <a:srgbClr val="004C90"/>
                </a:solidFill>
              </a:rPr>
              <a:t>Able to provide information for decisions in support </a:t>
            </a:r>
            <a:r>
              <a:rPr lang="en-US" sz="3100" dirty="0" smtClean="0">
                <a:solidFill>
                  <a:srgbClr val="004C90"/>
                </a:solidFill>
              </a:rPr>
              <a:t>planning</a:t>
            </a:r>
          </a:p>
          <a:p>
            <a:pPr>
              <a:spcBef>
                <a:spcPts val="1200"/>
              </a:spcBef>
            </a:pPr>
            <a:r>
              <a:rPr lang="en-US" sz="3100" dirty="0" smtClean="0">
                <a:solidFill>
                  <a:srgbClr val="004C90"/>
                </a:solidFill>
              </a:rPr>
              <a:t>Established training manuals and methods</a:t>
            </a:r>
          </a:p>
          <a:p>
            <a:pPr>
              <a:spcBef>
                <a:spcPts val="1200"/>
              </a:spcBef>
            </a:pPr>
            <a:r>
              <a:rPr lang="en-US" sz="3100" dirty="0" smtClean="0">
                <a:solidFill>
                  <a:srgbClr val="004C90"/>
                </a:solidFill>
              </a:rPr>
              <a:t>Usefulness in resource allocation</a:t>
            </a:r>
            <a:endParaRPr lang="en-US" sz="3100" dirty="0">
              <a:solidFill>
                <a:srgbClr val="004C9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09AB-A565-4A85-B986-843B49B737F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801687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Tools Selected for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230311"/>
            <a:ext cx="8439150" cy="48942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4C90"/>
                </a:solidFill>
              </a:rPr>
              <a:t>Nationally developed, standardized tools:</a:t>
            </a:r>
          </a:p>
          <a:p>
            <a:pPr lvl="1"/>
            <a:r>
              <a:rPr lang="en-US" sz="2200" dirty="0" smtClean="0">
                <a:solidFill>
                  <a:srgbClr val="004C90"/>
                </a:solidFill>
              </a:rPr>
              <a:t>interRAI</a:t>
            </a:r>
          </a:p>
          <a:p>
            <a:pPr lvl="2"/>
            <a:r>
              <a:rPr lang="en-US" sz="1800" dirty="0" smtClean="0">
                <a:solidFill>
                  <a:srgbClr val="004C90"/>
                </a:solidFill>
              </a:rPr>
              <a:t>Home Care (interRAI-HC)</a:t>
            </a:r>
          </a:p>
          <a:p>
            <a:pPr lvl="2"/>
            <a:r>
              <a:rPr lang="en-US" sz="1800" dirty="0" smtClean="0">
                <a:solidFill>
                  <a:srgbClr val="004C90"/>
                </a:solidFill>
              </a:rPr>
              <a:t>Intellectual Disabilities (interRAI-ID)</a:t>
            </a:r>
          </a:p>
          <a:p>
            <a:pPr lvl="2"/>
            <a:r>
              <a:rPr lang="en-US" sz="1800" dirty="0" smtClean="0">
                <a:solidFill>
                  <a:srgbClr val="004C90"/>
                </a:solidFill>
              </a:rPr>
              <a:t>Community Mental Health (interRAI-CMH)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>
                <a:solidFill>
                  <a:srgbClr val="004C90"/>
                </a:solidFill>
              </a:rPr>
              <a:t>Continuity Assessment Record and Evaluation (CARE)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004C90"/>
                </a:solidFill>
              </a:rPr>
              <a:t>Cross-population tools developed by states:</a:t>
            </a:r>
          </a:p>
          <a:p>
            <a:pPr lvl="1"/>
            <a:r>
              <a:rPr lang="en-US" sz="2200" dirty="0" smtClean="0">
                <a:solidFill>
                  <a:srgbClr val="004C90"/>
                </a:solidFill>
              </a:rPr>
              <a:t>Wisconsin </a:t>
            </a:r>
            <a:r>
              <a:rPr lang="en-US" sz="2200" dirty="0">
                <a:solidFill>
                  <a:srgbClr val="004C90"/>
                </a:solidFill>
              </a:rPr>
              <a:t>Functional Screen/Assessment</a:t>
            </a:r>
          </a:p>
          <a:p>
            <a:pPr lvl="1"/>
            <a:r>
              <a:rPr lang="en-US" sz="2200" dirty="0">
                <a:solidFill>
                  <a:srgbClr val="004C90"/>
                </a:solidFill>
              </a:rPr>
              <a:t>MnCHOICES </a:t>
            </a:r>
          </a:p>
          <a:p>
            <a:pPr lvl="1"/>
            <a:r>
              <a:rPr lang="en-US" sz="2200" dirty="0" smtClean="0">
                <a:solidFill>
                  <a:srgbClr val="004C90"/>
                </a:solidFill>
              </a:rPr>
              <a:t>Massachusetts Real Choice Functional Needs Assessment</a:t>
            </a:r>
          </a:p>
          <a:p>
            <a:pPr lvl="1"/>
            <a:r>
              <a:rPr lang="en-US" sz="2200" dirty="0" smtClean="0">
                <a:solidFill>
                  <a:srgbClr val="004C90"/>
                </a:solidFill>
              </a:rPr>
              <a:t>Comprehensive Assessment Reporting Evaluation </a:t>
            </a:r>
            <a:br>
              <a:rPr lang="en-US" sz="2200" dirty="0" smtClean="0">
                <a:solidFill>
                  <a:srgbClr val="004C90"/>
                </a:solidFill>
              </a:rPr>
            </a:br>
            <a:r>
              <a:rPr lang="en-US" sz="2200" dirty="0" smtClean="0">
                <a:solidFill>
                  <a:srgbClr val="004C90"/>
                </a:solidFill>
              </a:rPr>
              <a:t>(CARE-Washington State)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09AB-A565-4A85-B986-843B49B737F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801687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Tools Selected for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295400"/>
            <a:ext cx="8439150" cy="473551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4C90"/>
                </a:solidFill>
              </a:rPr>
              <a:t>IDD specific tool: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>
                <a:solidFill>
                  <a:srgbClr val="004C90"/>
                </a:solidFill>
              </a:rPr>
              <a:t>Support Intensity Scale (SIS)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>
                <a:solidFill>
                  <a:srgbClr val="004C90"/>
                </a:solidFill>
              </a:rPr>
              <a:t>Inventory for Client and Agency Planning (ICAP)</a:t>
            </a:r>
          </a:p>
          <a:p>
            <a:pPr>
              <a:spcBef>
                <a:spcPts val="24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Summary of tools can </a:t>
            </a:r>
            <a:r>
              <a:rPr lang="en-GB" sz="2800" dirty="0">
                <a:solidFill>
                  <a:srgbClr val="004C90"/>
                </a:solidFill>
              </a:rPr>
              <a:t>be found </a:t>
            </a:r>
            <a:r>
              <a:rPr lang="en-GB" sz="2800" dirty="0" smtClean="0">
                <a:solidFill>
                  <a:srgbClr val="004C90"/>
                </a:solidFill>
              </a:rPr>
              <a:t>at: </a:t>
            </a:r>
            <a:r>
              <a:rPr lang="en-GB" sz="2000" dirty="0" smtClean="0">
                <a:hlinkClick r:id="rId2"/>
              </a:rPr>
              <a:t>coassessment.blogspot.com/p/review-of-existing-ltss-assessment-tools.html</a:t>
            </a:r>
            <a:r>
              <a:rPr lang="en-GB" sz="1800" dirty="0" smtClean="0"/>
              <a:t> 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09AB-A565-4A85-B986-843B49B737F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90625" y="1690063"/>
            <a:ext cx="67627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4C90"/>
                </a:solidFill>
                <a:ea typeface="+mj-ea"/>
                <a:cs typeface="Helvetica"/>
              </a:rPr>
              <a:t>Current Status and Lessons Learned Working with Stakeholders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1363662"/>
          </a:xfrm>
        </p:spPr>
        <p:txBody>
          <a:bodyPr/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Strategy for Working with Stakeholders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49" y="1843087"/>
            <a:ext cx="8353425" cy="4224338"/>
          </a:xfrm>
        </p:spPr>
        <p:txBody>
          <a:bodyPr/>
          <a:lstStyle/>
          <a:p>
            <a:r>
              <a:rPr lang="en-GB" sz="2800" dirty="0" smtClean="0">
                <a:solidFill>
                  <a:srgbClr val="004C90"/>
                </a:solidFill>
              </a:rPr>
              <a:t>Started with ambitious strategy for stakeholder involvement</a:t>
            </a:r>
          </a:p>
          <a:p>
            <a:pPr>
              <a:spcBef>
                <a:spcPts val="18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Infrastructure for inclusion: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Meeting structure identified key areas for input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Blog providing extensive information about project and other resources</a:t>
            </a:r>
          </a:p>
          <a:p>
            <a:pPr>
              <a:spcBef>
                <a:spcPts val="18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It worked – we got great stakeholder involvement – but…</a:t>
            </a:r>
            <a:endParaRPr lang="en-US" sz="2800" dirty="0">
              <a:solidFill>
                <a:srgbClr val="004C9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009"/>
            <a:ext cx="7620000" cy="1432242"/>
          </a:xfrm>
        </p:spPr>
        <p:txBody>
          <a:bodyPr/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Assessment Process: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Indications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of Things to Come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757362"/>
            <a:ext cx="8248650" cy="4300538"/>
          </a:xfrm>
        </p:spPr>
        <p:txBody>
          <a:bodyPr/>
          <a:lstStyle/>
          <a:p>
            <a:r>
              <a:rPr lang="en-GB" sz="2800" dirty="0">
                <a:solidFill>
                  <a:srgbClr val="004C90"/>
                </a:solidFill>
              </a:rPr>
              <a:t>E</a:t>
            </a:r>
            <a:r>
              <a:rPr lang="en-GB" sz="2800" dirty="0" smtClean="0">
                <a:solidFill>
                  <a:srgbClr val="004C90"/>
                </a:solidFill>
              </a:rPr>
              <a:t>ducating individuals about how the assessment process could be central to other systems change initiatives</a:t>
            </a:r>
          </a:p>
          <a:p>
            <a:pPr>
              <a:spcBef>
                <a:spcPts val="18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Stakeholders understood this and much of the discussion became about the structure of these initiatives, notably resource allocation</a:t>
            </a:r>
          </a:p>
          <a:p>
            <a:pPr>
              <a:spcBef>
                <a:spcPts val="18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Discussion about what the assessment might lead to blocked ability to move forward with discussion about how to structure the assessment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274638"/>
            <a:ext cx="8601075" cy="763587"/>
          </a:xfrm>
        </p:spPr>
        <p:txBody>
          <a:bodyPr/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Tool Selection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Challenges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232694"/>
            <a:ext cx="8462962" cy="4882356"/>
          </a:xfrm>
        </p:spPr>
        <p:txBody>
          <a:bodyPr/>
          <a:lstStyle/>
          <a:p>
            <a:r>
              <a:rPr lang="en-GB" sz="2800" dirty="0" smtClean="0">
                <a:solidFill>
                  <a:srgbClr val="004C90"/>
                </a:solidFill>
              </a:rPr>
              <a:t>Top Choices: interRAI and CMS-funded CARE tool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Stakeholders did not like CARE or interRAI</a:t>
            </a:r>
          </a:p>
          <a:p>
            <a:pPr lvl="1"/>
            <a:r>
              <a:rPr lang="en-GB" sz="2000" dirty="0" smtClean="0">
                <a:solidFill>
                  <a:srgbClr val="004C90"/>
                </a:solidFill>
              </a:rPr>
              <a:t>too medical</a:t>
            </a:r>
          </a:p>
          <a:p>
            <a:pPr lvl="1"/>
            <a:r>
              <a:rPr lang="en-GB" sz="2000" dirty="0" smtClean="0">
                <a:solidFill>
                  <a:srgbClr val="004C90"/>
                </a:solidFill>
              </a:rPr>
              <a:t>not person-centered, deficits-based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Liked MnCHOICES – person-centered components, employment module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State impressed with interRAI capabilities</a:t>
            </a:r>
          </a:p>
          <a:p>
            <a:pPr lvl="1"/>
            <a:r>
              <a:rPr lang="en-GB" sz="2000" dirty="0" smtClean="0">
                <a:solidFill>
                  <a:srgbClr val="004C90"/>
                </a:solidFill>
              </a:rPr>
              <a:t>Resource allocation capabilities (RUGS III-HC, new IDD)</a:t>
            </a:r>
          </a:p>
          <a:p>
            <a:pPr lvl="1"/>
            <a:r>
              <a:rPr lang="en-GB" sz="2000" dirty="0" smtClean="0">
                <a:solidFill>
                  <a:srgbClr val="004C90"/>
                </a:solidFill>
              </a:rPr>
              <a:t>Clinical/Collaborative Action Plans (CAPS)</a:t>
            </a:r>
          </a:p>
          <a:p>
            <a:pPr lvl="1"/>
            <a:r>
              <a:rPr lang="en-GB" sz="2000" dirty="0" smtClean="0">
                <a:solidFill>
                  <a:srgbClr val="004C90"/>
                </a:solidFill>
              </a:rPr>
              <a:t>Validated quality measures</a:t>
            </a:r>
          </a:p>
          <a:p>
            <a:pPr lvl="1"/>
            <a:r>
              <a:rPr lang="en-GB" sz="2000" dirty="0" smtClean="0">
                <a:solidFill>
                  <a:srgbClr val="004C90"/>
                </a:solidFill>
              </a:rPr>
              <a:t>Ancillary tools (e.g., screening and triaging tools)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613" y="83049"/>
            <a:ext cx="7736774" cy="1412376"/>
          </a:xfrm>
        </p:spPr>
        <p:txBody>
          <a:bodyPr/>
          <a:lstStyle/>
          <a:p>
            <a:r>
              <a:rPr lang="en-GB" sz="4000" b="1" dirty="0">
                <a:solidFill>
                  <a:schemeClr val="bg2">
                    <a:lumMod val="50000"/>
                  </a:schemeClr>
                </a:solidFill>
              </a:rPr>
              <a:t>Building Consensus: </a:t>
            </a:r>
            <a:br>
              <a:rPr lang="en-GB" sz="40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4000" b="1" dirty="0">
                <a:solidFill>
                  <a:schemeClr val="bg2">
                    <a:lumMod val="50000"/>
                  </a:schemeClr>
                </a:solidFill>
              </a:rPr>
              <a:t>Strategies and Challenges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95425"/>
            <a:ext cx="8343900" cy="4718050"/>
          </a:xfrm>
        </p:spPr>
        <p:txBody>
          <a:bodyPr/>
          <a:lstStyle/>
          <a:p>
            <a:r>
              <a:rPr lang="en-GB" sz="2400" dirty="0" smtClean="0">
                <a:solidFill>
                  <a:srgbClr val="004C90"/>
                </a:solidFill>
              </a:rPr>
              <a:t>Create a white paper demonstrating how assessment process fits with other systems change initiatives</a:t>
            </a:r>
          </a:p>
          <a:p>
            <a:pPr>
              <a:spcBef>
                <a:spcPts val="18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Key question:  Will stakeholders embrace trade-off of establishing a tier-based resource allocation to allow greater flexibility in services?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>
                <a:solidFill>
                  <a:srgbClr val="004C90"/>
                </a:solidFill>
              </a:rPr>
              <a:t>Currently costs controlled by having limited array of services and placing limits on individual services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>
                <a:solidFill>
                  <a:srgbClr val="004C90"/>
                </a:solidFill>
              </a:rPr>
              <a:t>Adding mechanisms to control overall individual budgets would allow the State to liberalize services</a:t>
            </a:r>
          </a:p>
          <a:p>
            <a:pPr>
              <a:spcBef>
                <a:spcPts val="1800"/>
              </a:spcBef>
            </a:pPr>
            <a:r>
              <a:rPr lang="en-GB" sz="2400" dirty="0" smtClean="0">
                <a:solidFill>
                  <a:srgbClr val="004C90"/>
                </a:solidFill>
              </a:rPr>
              <a:t>Examine </a:t>
            </a:r>
            <a:r>
              <a:rPr lang="en-GB" sz="2400" dirty="0" err="1" smtClean="0">
                <a:solidFill>
                  <a:srgbClr val="004C90"/>
                </a:solidFill>
              </a:rPr>
              <a:t>MnCHOICES</a:t>
            </a:r>
            <a:r>
              <a:rPr lang="en-GB" sz="2400" dirty="0" smtClean="0">
                <a:solidFill>
                  <a:srgbClr val="004C90"/>
                </a:solidFill>
              </a:rPr>
              <a:t> and consider whether to try to develop resource allocation algorithms using this tool</a:t>
            </a:r>
            <a:endParaRPr lang="en-US" sz="2400" dirty="0">
              <a:solidFill>
                <a:srgbClr val="004C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9" y="1104522"/>
            <a:ext cx="8658225" cy="4916031"/>
          </a:xfrm>
        </p:spPr>
        <p:txBody>
          <a:bodyPr/>
          <a:lstStyle/>
          <a:p>
            <a:r>
              <a:rPr lang="en-US" sz="2400" dirty="0" smtClean="0">
                <a:solidFill>
                  <a:srgbClr val="004C90"/>
                </a:solidFill>
              </a:rPr>
              <a:t>HCPF awarded a grant from the Colorado Health Foundation to address LTSS needs by creating a streamlined assessment tool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rgbClr val="004C90"/>
                </a:solidFill>
              </a:rPr>
              <a:t>Guiding Parameters: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solidFill>
                  <a:srgbClr val="004C90"/>
                </a:solidFill>
              </a:rPr>
              <a:t>A rigorous assessment tool for functional status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solidFill>
                  <a:srgbClr val="004C90"/>
                </a:solidFill>
              </a:rPr>
              <a:t>A tool tied to an objective care planning process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solidFill>
                  <a:srgbClr val="004C90"/>
                </a:solidFill>
              </a:rPr>
              <a:t>An integrated statewide data system</a:t>
            </a:r>
            <a:endParaRPr lang="en-US" sz="2400" dirty="0" smtClean="0">
              <a:solidFill>
                <a:srgbClr val="004C9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rgbClr val="004C90"/>
                </a:solidFill>
              </a:rPr>
              <a:t>HCPF awarded the contract to fulfill this initiative to HCBS Strategies in February 2014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rgbClr val="004C90"/>
                </a:solidFill>
              </a:rPr>
              <a:t>While Colorado did not meet criteria for the Balancing Incentives Program (BIP) grant, it is striving to meet national BIP requirements under this effort</a:t>
            </a:r>
            <a:endParaRPr lang="en-US" sz="2400" dirty="0">
              <a:solidFill>
                <a:srgbClr val="004C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5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62000" y="274638"/>
            <a:ext cx="7620000" cy="8298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Project Background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719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1143000"/>
          </a:xfrm>
        </p:spPr>
        <p:txBody>
          <a:bodyPr/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Next Steps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029575" cy="443071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sz="2800" dirty="0">
                <a:solidFill>
                  <a:srgbClr val="004C90"/>
                </a:solidFill>
              </a:rPr>
              <a:t>S</a:t>
            </a:r>
            <a:r>
              <a:rPr lang="en-GB" sz="2800" dirty="0" smtClean="0">
                <a:solidFill>
                  <a:srgbClr val="004C90"/>
                </a:solidFill>
              </a:rPr>
              <a:t>elect a tool</a:t>
            </a:r>
          </a:p>
          <a:p>
            <a:pPr>
              <a:spcBef>
                <a:spcPts val="18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Customize the tool</a:t>
            </a:r>
          </a:p>
          <a:p>
            <a:pPr>
              <a:spcBef>
                <a:spcPts val="18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Pilot</a:t>
            </a:r>
          </a:p>
          <a:p>
            <a:pPr>
              <a:spcBef>
                <a:spcPts val="18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Develop plan for implementation</a:t>
            </a:r>
          </a:p>
          <a:p>
            <a:pPr>
              <a:spcBef>
                <a:spcPts val="1800"/>
              </a:spcBef>
            </a:pPr>
            <a:r>
              <a:rPr lang="en-GB" sz="2800" dirty="0" smtClean="0">
                <a:solidFill>
                  <a:srgbClr val="004C90"/>
                </a:solidFill>
              </a:rPr>
              <a:t>Check out our progress:  </a:t>
            </a:r>
            <a:r>
              <a:rPr lang="en-US" sz="2400" dirty="0" smtClean="0">
                <a:solidFill>
                  <a:srgbClr val="004C90"/>
                </a:solidFill>
                <a:hlinkClick r:id="rId3"/>
              </a:rPr>
              <a:t>coassessment.blogspot.com</a:t>
            </a:r>
            <a:r>
              <a:rPr lang="en-US" sz="2400" dirty="0" smtClean="0">
                <a:solidFill>
                  <a:srgbClr val="004C90"/>
                </a:solidFill>
              </a:rPr>
              <a:t>  </a:t>
            </a:r>
            <a:endParaRPr lang="en-US" sz="2400" dirty="0">
              <a:solidFill>
                <a:srgbClr val="004C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861435"/>
          </a:xfrm>
        </p:spPr>
        <p:txBody>
          <a:bodyPr/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Questions or Comments?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013555"/>
              </p:ext>
            </p:extLst>
          </p:nvPr>
        </p:nvGraphicFramePr>
        <p:xfrm>
          <a:off x="457200" y="1423456"/>
          <a:ext cx="8168640" cy="4713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5463"/>
                <a:gridCol w="4193177"/>
              </a:tblGrid>
              <a:tr h="2021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solidFill>
                            <a:srgbClr val="004C90"/>
                          </a:solidFill>
                          <a:effectLst/>
                        </a:rPr>
                        <a:t>Brittani </a:t>
                      </a:r>
                      <a:r>
                        <a:rPr lang="en-US" sz="2400" u="none" strike="noStrike" dirty="0" smtClean="0">
                          <a:solidFill>
                            <a:srgbClr val="004C90"/>
                          </a:solidFill>
                          <a:effectLst/>
                        </a:rPr>
                        <a:t>Trujillo</a:t>
                      </a:r>
                    </a:p>
                    <a:p>
                      <a:pPr algn="ctr" fontAlgn="t"/>
                      <a:r>
                        <a:rPr lang="en-US" sz="2400" u="none" strike="noStrike" dirty="0" smtClean="0">
                          <a:solidFill>
                            <a:srgbClr val="004C90"/>
                          </a:solidFill>
                          <a:effectLst/>
                        </a:rPr>
                        <a:t>Division for Intellectual and Developmental Disabilities</a:t>
                      </a:r>
                    </a:p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629D5D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Brittani.Trujillo@state.co.us</a:t>
                      </a:r>
                      <a:endParaRPr lang="en-US" sz="2400" b="0" i="0" u="none" strike="noStrike" dirty="0" smtClean="0">
                        <a:solidFill>
                          <a:srgbClr val="629D5D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4C90"/>
                          </a:solidFill>
                          <a:effectLst/>
                          <a:latin typeface="Calibri" panose="020F0502020204030204" pitchFamily="34" charset="0"/>
                        </a:rPr>
                        <a:t>303-866-5567</a:t>
                      </a:r>
                      <a:endParaRPr lang="en-US" sz="2400" b="0" i="0" u="none" strike="noStrike" dirty="0">
                        <a:solidFill>
                          <a:srgbClr val="004C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solidFill>
                            <a:srgbClr val="004C90"/>
                          </a:solidFill>
                          <a:effectLst/>
                        </a:rPr>
                        <a:t>Timothy </a:t>
                      </a:r>
                      <a:r>
                        <a:rPr lang="en-US" sz="2400" u="none" strike="noStrike" dirty="0" smtClean="0">
                          <a:solidFill>
                            <a:srgbClr val="004C90"/>
                          </a:solidFill>
                          <a:effectLst/>
                        </a:rPr>
                        <a:t>Cortez</a:t>
                      </a:r>
                    </a:p>
                    <a:p>
                      <a:pPr algn="ctr" fontAlgn="t"/>
                      <a:r>
                        <a:rPr lang="en-US" sz="2400" u="none" strike="noStrike" dirty="0" smtClean="0">
                          <a:solidFill>
                            <a:srgbClr val="004C90"/>
                          </a:solidFill>
                          <a:effectLst/>
                        </a:rPr>
                        <a:t>Long-term</a:t>
                      </a:r>
                      <a:r>
                        <a:rPr lang="en-US" sz="2400" u="none" strike="noStrike" baseline="0" dirty="0" smtClean="0">
                          <a:solidFill>
                            <a:srgbClr val="004C90"/>
                          </a:solidFill>
                          <a:effectLst/>
                        </a:rPr>
                        <a:t> Services and Supports Division</a:t>
                      </a:r>
                      <a:endParaRPr lang="en-US" sz="2400" u="none" strike="noStrike" dirty="0" smtClean="0">
                        <a:solidFill>
                          <a:srgbClr val="004C90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629D5D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Timothy.Cortez@state.co.us</a:t>
                      </a:r>
                      <a:endParaRPr lang="en-US" sz="2400" b="0" i="0" u="none" strike="noStrike" dirty="0" smtClean="0">
                        <a:solidFill>
                          <a:srgbClr val="629D5D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4C90"/>
                          </a:solidFill>
                          <a:effectLst/>
                          <a:latin typeface="Calibri" panose="020F0502020204030204" pitchFamily="34" charset="0"/>
                        </a:rPr>
                        <a:t>303-866-3011</a:t>
                      </a:r>
                      <a:endParaRPr lang="en-US" sz="2400" b="0" i="0" u="none" strike="noStrike" dirty="0">
                        <a:solidFill>
                          <a:srgbClr val="004C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  <a:tr h="2537534">
                <a:tc gridSpan="2">
                  <a:txBody>
                    <a:bodyPr/>
                    <a:lstStyle/>
                    <a:p>
                      <a:pPr algn="ctr" fontAlgn="t"/>
                      <a:endParaRPr lang="en-US" sz="3200" u="none" strike="noStrike" dirty="0" smtClean="0">
                        <a:solidFill>
                          <a:srgbClr val="629D5D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en-US" sz="2800" u="none" strike="noStrike" dirty="0" smtClean="0">
                          <a:solidFill>
                            <a:srgbClr val="004C90"/>
                          </a:solidFill>
                          <a:effectLst/>
                        </a:rPr>
                        <a:t>Steve Lutzky</a:t>
                      </a:r>
                    </a:p>
                    <a:p>
                      <a:pPr algn="ctr" fontAlgn="t"/>
                      <a:r>
                        <a:rPr lang="en-US" sz="2800" b="0" i="0" u="none" strike="noStrike" dirty="0" smtClean="0">
                          <a:solidFill>
                            <a:srgbClr val="004C90"/>
                          </a:solidFill>
                          <a:effectLst/>
                          <a:latin typeface="Calibri" panose="020F0502020204030204" pitchFamily="34" charset="0"/>
                        </a:rPr>
                        <a:t>HCBS Strategies Inc.</a:t>
                      </a:r>
                    </a:p>
                    <a:p>
                      <a:pPr algn="ctr" fontAlgn="t"/>
                      <a:r>
                        <a:rPr lang="en-US" sz="2800" b="0" i="0" u="none" strike="noStrike" dirty="0" smtClean="0">
                          <a:solidFill>
                            <a:srgbClr val="629D5D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Steve@HCBS.info</a:t>
                      </a:r>
                      <a:endParaRPr lang="en-US" sz="2800" b="0" i="0" u="none" strike="noStrike" dirty="0" smtClean="0">
                        <a:solidFill>
                          <a:srgbClr val="629D5D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2800" b="0" i="0" u="none" strike="noStrike" dirty="0" smtClean="0">
                          <a:solidFill>
                            <a:srgbClr val="004C90"/>
                          </a:solidFill>
                          <a:effectLst/>
                          <a:latin typeface="Calibri" panose="020F0502020204030204" pitchFamily="34" charset="0"/>
                        </a:rPr>
                        <a:t>410-366-4227</a:t>
                      </a:r>
                    </a:p>
                    <a:p>
                      <a:pPr algn="ctr" fontAlgn="t"/>
                      <a:endParaRPr lang="en-US" sz="3200" b="0" i="0" u="none" strike="noStrike" dirty="0">
                        <a:solidFill>
                          <a:srgbClr val="629D5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68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835150" y="1950834"/>
            <a:ext cx="5473700" cy="1543050"/>
          </a:xfrm>
          <a:prstGeom prst="rect">
            <a:avLst/>
          </a:prstGeom>
        </p:spPr>
        <p:txBody>
          <a:bodyPr/>
          <a:lstStyle/>
          <a:p>
            <a:r>
              <a:rPr lang="en-US" sz="4800" b="1" dirty="0" smtClean="0">
                <a:solidFill>
                  <a:srgbClr val="004C90"/>
                </a:solidFill>
              </a:rPr>
              <a:t>Project Approach</a:t>
            </a:r>
            <a:endParaRPr lang="en-US" sz="4800" b="1" dirty="0">
              <a:solidFill>
                <a:srgbClr val="004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3"/>
            <a:ext cx="9144000" cy="63421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30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835150" y="1733550"/>
            <a:ext cx="5473700" cy="1543050"/>
          </a:xfrm>
          <a:prstGeom prst="rect">
            <a:avLst/>
          </a:prstGeom>
        </p:spPr>
        <p:txBody>
          <a:bodyPr/>
          <a:lstStyle/>
          <a:p>
            <a:r>
              <a:rPr lang="en-US" sz="4800" b="1" dirty="0" smtClean="0">
                <a:solidFill>
                  <a:srgbClr val="004C90"/>
                </a:solidFill>
              </a:rPr>
              <a:t>Overview of National Trends</a:t>
            </a:r>
            <a:endParaRPr lang="en-US" sz="4800" b="1" dirty="0">
              <a:solidFill>
                <a:srgbClr val="004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7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80" y="1219200"/>
            <a:ext cx="8481714" cy="484662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4C90"/>
                </a:solidFill>
              </a:rPr>
              <a:t>Federal parameters: </a:t>
            </a:r>
            <a:r>
              <a:rPr lang="en-US" sz="2400" dirty="0" smtClean="0">
                <a:solidFill>
                  <a:srgbClr val="004C90"/>
                </a:solidFill>
              </a:rPr>
              <a:t>Balancing Incentive Program (BIP) and new CMS HCBS Rules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solidFill>
                  <a:srgbClr val="004C90"/>
                </a:solidFill>
              </a:rPr>
              <a:t>Assessment quality: </a:t>
            </a:r>
            <a:r>
              <a:rPr lang="en-US" sz="2400" dirty="0" smtClean="0">
                <a:solidFill>
                  <a:srgbClr val="004C90"/>
                </a:solidFill>
              </a:rPr>
              <a:t>Increasing specificity, standardization, and empirically established reliability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solidFill>
                  <a:srgbClr val="004C90"/>
                </a:solidFill>
              </a:rPr>
              <a:t>Business operations approach: </a:t>
            </a:r>
            <a:r>
              <a:rPr lang="en-US" sz="2400" dirty="0" smtClean="0">
                <a:solidFill>
                  <a:srgbClr val="004C90"/>
                </a:solidFill>
              </a:rPr>
              <a:t>Assessment as part of business operations process that starts at intake and results in the development of a support plan and connect to supports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4C90"/>
                </a:solidFill>
              </a:rPr>
              <a:t>Streamlined Access: </a:t>
            </a:r>
            <a:r>
              <a:rPr lang="en-US" sz="2400" dirty="0" smtClean="0">
                <a:solidFill>
                  <a:srgbClr val="004C90"/>
                </a:solidFill>
              </a:rPr>
              <a:t>Integration of assessments and other business processes for multiple programs (no-wrong door, single-entry point, one-stop shop) and populations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26DD-C717-4778-8204-C24A07BCCFC3}" type="slidenum">
              <a:rPr lang="en-US" smtClean="0"/>
              <a:t>9</a:t>
            </a:fld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62000" y="274638"/>
            <a:ext cx="7620000" cy="8298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Assessment Trends: Overview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8607"/>
      </p:ext>
    </p:extLst>
  </p:cSld>
  <p:clrMapOvr>
    <a:masterClrMapping/>
  </p:clrMapOvr>
</p:sld>
</file>

<file path=ppt/theme/theme1.xml><?xml version="1.0" encoding="utf-8"?>
<a:theme xmlns:a="http://schemas.openxmlformats.org/drawingml/2006/main" name="Dept of HCPF_PPT Template">
  <a:themeElements>
    <a:clrScheme name="HCPF 1">
      <a:dk1>
        <a:srgbClr val="494844"/>
      </a:dk1>
      <a:lt1>
        <a:srgbClr val="FFFFFF"/>
      </a:lt1>
      <a:dk2>
        <a:srgbClr val="3C3C3C"/>
      </a:dk2>
      <a:lt2>
        <a:srgbClr val="F2F2F2"/>
      </a:lt2>
      <a:accent1>
        <a:srgbClr val="7ABDEA"/>
      </a:accent1>
      <a:accent2>
        <a:srgbClr val="409739"/>
      </a:accent2>
      <a:accent3>
        <a:srgbClr val="FED41D"/>
      </a:accent3>
      <a:accent4>
        <a:srgbClr val="494844"/>
      </a:accent4>
      <a:accent5>
        <a:srgbClr val="52514C"/>
      </a:accent5>
      <a:accent6>
        <a:srgbClr val="3C3C3C"/>
      </a:accent6>
      <a:hlink>
        <a:srgbClr val="7ABDEA"/>
      </a:hlink>
      <a:folHlink>
        <a:srgbClr val="4097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ategic Layouts">
  <a:themeElements>
    <a:clrScheme name="HCPF 1">
      <a:dk1>
        <a:sysClr val="windowText" lastClr="000000"/>
      </a:dk1>
      <a:lt1>
        <a:srgbClr val="FFFFFF"/>
      </a:lt1>
      <a:dk2>
        <a:srgbClr val="00529C"/>
      </a:dk2>
      <a:lt2>
        <a:srgbClr val="F2F2F2"/>
      </a:lt2>
      <a:accent1>
        <a:srgbClr val="7ABDEA"/>
      </a:accent1>
      <a:accent2>
        <a:srgbClr val="409739"/>
      </a:accent2>
      <a:accent3>
        <a:srgbClr val="FED41D"/>
      </a:accent3>
      <a:accent4>
        <a:srgbClr val="E2373F"/>
      </a:accent4>
      <a:accent5>
        <a:srgbClr val="00529C"/>
      </a:accent5>
      <a:accent6>
        <a:srgbClr val="92918A"/>
      </a:accent6>
      <a:hlink>
        <a:srgbClr val="7ABDEA"/>
      </a:hlink>
      <a:folHlink>
        <a:srgbClr val="4097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actical Layouts">
  <a:themeElements>
    <a:clrScheme name="HCPF 1">
      <a:dk1>
        <a:sysClr val="windowText" lastClr="000000"/>
      </a:dk1>
      <a:lt1>
        <a:srgbClr val="FFFFFF"/>
      </a:lt1>
      <a:dk2>
        <a:srgbClr val="00529C"/>
      </a:dk2>
      <a:lt2>
        <a:srgbClr val="F2F2F2"/>
      </a:lt2>
      <a:accent1>
        <a:srgbClr val="7ABDEA"/>
      </a:accent1>
      <a:accent2>
        <a:srgbClr val="409739"/>
      </a:accent2>
      <a:accent3>
        <a:srgbClr val="FED41D"/>
      </a:accent3>
      <a:accent4>
        <a:srgbClr val="E2373F"/>
      </a:accent4>
      <a:accent5>
        <a:srgbClr val="00529C"/>
      </a:accent5>
      <a:accent6>
        <a:srgbClr val="92918A"/>
      </a:accent6>
      <a:hlink>
        <a:srgbClr val="7ABDEA"/>
      </a:hlink>
      <a:folHlink>
        <a:srgbClr val="4097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HCPF 1">
    <a:dk1>
      <a:srgbClr val="494844"/>
    </a:dk1>
    <a:lt1>
      <a:srgbClr val="FFFFFF"/>
    </a:lt1>
    <a:dk2>
      <a:srgbClr val="3C3C3C"/>
    </a:dk2>
    <a:lt2>
      <a:srgbClr val="F2F2F2"/>
    </a:lt2>
    <a:accent1>
      <a:srgbClr val="7ABDEA"/>
    </a:accent1>
    <a:accent2>
      <a:srgbClr val="409739"/>
    </a:accent2>
    <a:accent3>
      <a:srgbClr val="FED41D"/>
    </a:accent3>
    <a:accent4>
      <a:srgbClr val="494844"/>
    </a:accent4>
    <a:accent5>
      <a:srgbClr val="52514C"/>
    </a:accent5>
    <a:accent6>
      <a:srgbClr val="3C3C3C"/>
    </a:accent6>
    <a:hlink>
      <a:srgbClr val="7ABDEA"/>
    </a:hlink>
    <a:folHlink>
      <a:srgbClr val="40973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16A98E52A2345A70B2D91685F40B6" ma:contentTypeVersion="1" ma:contentTypeDescription="Create a new document." ma:contentTypeScope="" ma:versionID="c37c122a28f45f7ab39c5c74af473e3f">
  <xsd:schema xmlns:xsd="http://www.w3.org/2001/XMLSchema" xmlns:xs="http://www.w3.org/2001/XMLSchema" xmlns:p="http://schemas.microsoft.com/office/2006/metadata/properties" xmlns:ns3="9c275d8a-7c7b-460f-86f3-c58d808013f3" targetNamespace="http://schemas.microsoft.com/office/2006/metadata/properties" ma:root="true" ma:fieldsID="03a8f5879b8f49a982685beea0780ff3" ns3:_="">
    <xsd:import namespace="9c275d8a-7c7b-460f-86f3-c58d808013f3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75d8a-7c7b-460f-86f3-c58d808013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895151-1CDD-41C6-A329-496B2ED124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0DC98E-05C7-424B-9AEA-1F3484AA3C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275d8a-7c7b-460f-86f3-c58d808013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DE3EBC-8E1B-4487-9BCC-E543862E6239}">
  <ds:schemaRefs>
    <ds:schemaRef ds:uri="http://purl.org/dc/elements/1.1/"/>
    <ds:schemaRef ds:uri="http://schemas.microsoft.com/office/2006/metadata/properties"/>
    <ds:schemaRef ds:uri="9c275d8a-7c7b-460f-86f3-c58d808013f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 of HCPF_PPT Template</Template>
  <TotalTime>5737</TotalTime>
  <Words>2223</Words>
  <Application>Microsoft Office PowerPoint</Application>
  <PresentationFormat>On-screen Show (4:3)</PresentationFormat>
  <Paragraphs>386</Paragraphs>
  <Slides>51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Calibri</vt:lpstr>
      <vt:lpstr>Calibri Light</vt:lpstr>
      <vt:lpstr>Georgia</vt:lpstr>
      <vt:lpstr>Helvetica</vt:lpstr>
      <vt:lpstr>Wingdings</vt:lpstr>
      <vt:lpstr>Wingdings 3</vt:lpstr>
      <vt:lpstr>Dept of HCPF_PPT Template</vt:lpstr>
      <vt:lpstr>Strategic Layouts</vt:lpstr>
      <vt:lpstr>Custom Design</vt:lpstr>
      <vt:lpstr>Tactical Layouts</vt:lpstr>
      <vt:lpstr>Colorado Assessment Tool Project</vt:lpstr>
      <vt:lpstr>PowerPoint Presentation</vt:lpstr>
      <vt:lpstr>Presenters</vt:lpstr>
      <vt:lpstr>PowerPoint Presentation</vt:lpstr>
      <vt:lpstr>PowerPoint Presentation</vt:lpstr>
      <vt:lpstr>Project Approach</vt:lpstr>
      <vt:lpstr>PowerPoint Presentation</vt:lpstr>
      <vt:lpstr>Overview of National Trends</vt:lpstr>
      <vt:lpstr>PowerPoint Presentation</vt:lpstr>
      <vt:lpstr>PowerPoint Presentation</vt:lpstr>
      <vt:lpstr>Federal Parameters:  Balancing Incentive Program (BIP)  and  New CMS HCBS Rules</vt:lpstr>
      <vt:lpstr>PowerPoint Presentation</vt:lpstr>
      <vt:lpstr>Implications of CMS HCBS Regulations for Assessment </vt:lpstr>
      <vt:lpstr>Implications of CMS HCBS Regulations for Assessment (cont.) </vt:lpstr>
      <vt:lpstr>Implications of CMS HCBS  Regulations for Assessment (cont.)</vt:lpstr>
      <vt:lpstr>Implications of CMS HCBS  Regulations for Assessment (cont.)</vt:lpstr>
      <vt:lpstr>Assessment Trends –  Quality of Assessment Tools Increasing</vt:lpstr>
      <vt:lpstr>Assessment Quality –  Promising Initiatives</vt:lpstr>
      <vt:lpstr>Assessment Trends: Adopting a Business Operations Approach</vt:lpstr>
      <vt:lpstr>Example of Simple Access Business Process Flow</vt:lpstr>
      <vt:lpstr>Integration of Business Processes for Multiple Programs and Populations</vt:lpstr>
      <vt:lpstr>Assessment Trends: Use of Assessments to Support a Variety of Processes</vt:lpstr>
      <vt:lpstr>Assessment Philosophy:  Shift from Deficits-only Focus and Incorporation of Person-centered Planning</vt:lpstr>
      <vt:lpstr>Assessment Trends:   Increasing Automation and Data Use</vt:lpstr>
      <vt:lpstr>PowerPoint Presentation</vt:lpstr>
      <vt:lpstr>Overview of Operational Review</vt:lpstr>
      <vt:lpstr>Overview of Operational Review</vt:lpstr>
      <vt:lpstr>Operational Review Findings:  Entry Points</vt:lpstr>
      <vt:lpstr>Operational Review Findings:  Entry Points</vt:lpstr>
      <vt:lpstr>Operational Review Findings:  Entry Points (cont.)</vt:lpstr>
      <vt:lpstr>Challenges with a Simple Eligibility Determination Tool</vt:lpstr>
      <vt:lpstr>Challenges with a Simple Eligibility Determination Tool</vt:lpstr>
      <vt:lpstr>Required BIP Assessment Domains not in the ULTC 100.2</vt:lpstr>
      <vt:lpstr>Required BIP Assessment Domains not in the ULTC 100.2</vt:lpstr>
      <vt:lpstr> Operational Review Findings: Hodgepodge of Assessment and Support Planning Tools</vt:lpstr>
      <vt:lpstr>Implications for Assessment Process Redesign</vt:lpstr>
      <vt:lpstr>Implications for Assessment Process Redesign</vt:lpstr>
      <vt:lpstr>Goals for the New Assessment Process</vt:lpstr>
      <vt:lpstr>Goals for the New Assessment Process</vt:lpstr>
      <vt:lpstr>PowerPoint Presentation</vt:lpstr>
      <vt:lpstr>Selecting the Core Tool to Adapt</vt:lpstr>
      <vt:lpstr>Selection Criteria Used</vt:lpstr>
      <vt:lpstr>Tools Selected for Review</vt:lpstr>
      <vt:lpstr>Tools Selected for Review</vt:lpstr>
      <vt:lpstr>PowerPoint Presentation</vt:lpstr>
      <vt:lpstr>Strategy for Working with Stakeholders</vt:lpstr>
      <vt:lpstr>Assessment Process:  Indications of Things to Come</vt:lpstr>
      <vt:lpstr>Tool Selection Challenges</vt:lpstr>
      <vt:lpstr>Building Consensus:  Strategies and Challenges</vt:lpstr>
      <vt:lpstr>Next Steps</vt:lpstr>
      <vt:lpstr>Questions or Comments?</vt:lpstr>
    </vt:vector>
  </TitlesOfParts>
  <Company>Colorado Dept of Health Care Policy &amp; Financing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Templates</dc:subject>
  <dc:creator>Marc Williams</dc:creator>
  <cp:lastModifiedBy>. .</cp:lastModifiedBy>
  <cp:revision>120</cp:revision>
  <dcterms:created xsi:type="dcterms:W3CDTF">2013-03-06T20:26:13Z</dcterms:created>
  <dcterms:modified xsi:type="dcterms:W3CDTF">2014-09-10T19:16:49Z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0x01010054B16A98E52A2345A70B2D91685F40B6</vt:lpwstr>
  </property>
</Properties>
</file>