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718" r:id="rId4"/>
    <p:sldMasterId id="2147483743" r:id="rId5"/>
    <p:sldMasterId id="2147483750" r:id="rId6"/>
    <p:sldMasterId id="2147483771" r:id="rId7"/>
    <p:sldMasterId id="2147483778" r:id="rId8"/>
    <p:sldMasterId id="2147483797" r:id="rId9"/>
    <p:sldMasterId id="2147483804" r:id="rId10"/>
    <p:sldMasterId id="2147483823" r:id="rId11"/>
    <p:sldMasterId id="2147483851" r:id="rId12"/>
    <p:sldMasterId id="2147483863" r:id="rId13"/>
    <p:sldMasterId id="2147483876" r:id="rId14"/>
  </p:sldMasterIdLst>
  <p:notesMasterIdLst>
    <p:notesMasterId r:id="rId66"/>
  </p:notesMasterIdLst>
  <p:handoutMasterIdLst>
    <p:handoutMasterId r:id="rId67"/>
  </p:handoutMasterIdLst>
  <p:sldIdLst>
    <p:sldId id="302" r:id="rId15"/>
    <p:sldId id="303" r:id="rId16"/>
    <p:sldId id="305" r:id="rId17"/>
    <p:sldId id="307" r:id="rId18"/>
    <p:sldId id="309" r:id="rId19"/>
    <p:sldId id="310" r:id="rId20"/>
    <p:sldId id="256" r:id="rId21"/>
    <p:sldId id="257" r:id="rId22"/>
    <p:sldId id="258" r:id="rId23"/>
    <p:sldId id="263" r:id="rId24"/>
    <p:sldId id="264" r:id="rId25"/>
    <p:sldId id="268" r:id="rId26"/>
    <p:sldId id="265" r:id="rId27"/>
    <p:sldId id="270" r:id="rId28"/>
    <p:sldId id="266" r:id="rId29"/>
    <p:sldId id="269" r:id="rId30"/>
    <p:sldId id="267" r:id="rId31"/>
    <p:sldId id="259" r:id="rId32"/>
    <p:sldId id="260" r:id="rId33"/>
    <p:sldId id="261"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Lst>
  <p:sldSz cx="13004800" cy="9753600"/>
  <p:notesSz cx="6858000" cy="9144000"/>
  <p:custDataLst>
    <p:tags r:id="rId68"/>
  </p:custDataLst>
  <p:defaultTextStyle>
    <a:defPPr>
      <a:defRPr lang="en-US"/>
    </a:defPPr>
    <a:lvl1pPr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1pPr>
    <a:lvl2pPr marL="228600" indent="2286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2pPr>
    <a:lvl3pPr marL="457200" indent="4572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3pPr>
    <a:lvl4pPr marL="685800" indent="6858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4pPr>
    <a:lvl5pPr marL="914400" indent="914400" algn="l" defTabSz="584200" rtl="0" fontAlgn="base" hangingPunct="0">
      <a:spcBef>
        <a:spcPct val="0"/>
      </a:spcBef>
      <a:spcAft>
        <a:spcPct val="0"/>
      </a:spcAft>
      <a:defRPr kern="1200">
        <a:solidFill>
          <a:srgbClr val="5C6670"/>
        </a:solidFill>
        <a:latin typeface="Trebuchet MS" pitchFamily="-100" charset="0"/>
        <a:ea typeface="Trebuchet MS" pitchFamily="-100" charset="0"/>
        <a:cs typeface="Trebuchet MS" pitchFamily="-100" charset="0"/>
        <a:sym typeface="Trebuchet MS" pitchFamily="-100" charset="0"/>
      </a:defRPr>
    </a:lvl5pPr>
    <a:lvl6pPr marL="22860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6pPr>
    <a:lvl7pPr marL="27432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7pPr>
    <a:lvl8pPr marL="32004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8pPr>
    <a:lvl9pPr marL="3657600" algn="l" defTabSz="457200" rtl="0" eaLnBrk="1" latinLnBrk="0" hangingPunct="1">
      <a:defRPr kern="1200">
        <a:solidFill>
          <a:srgbClr val="5C6670"/>
        </a:solidFill>
        <a:latin typeface="Trebuchet MS" pitchFamily="-100" charset="0"/>
        <a:ea typeface="Trebuchet MS" pitchFamily="-100" charset="0"/>
        <a:cs typeface="Trebuchet MS" pitchFamily="-100" charset="0"/>
        <a:sym typeface="Trebuchet MS" pitchFamily="-100" charset="0"/>
      </a:defRPr>
    </a:lvl9pPr>
  </p:defaultTextStyle>
  <p:extLst>
    <p:ext uri="{EFAFB233-063F-42B5-8137-9DF3F51BA10A}">
      <p15:sldGuideLst xmlns:p15="http://schemas.microsoft.com/office/powerpoint/2012/main">
        <p15:guide id="1" orient="horz" pos="2832">
          <p15:clr>
            <a:srgbClr val="A4A3A4"/>
          </p15:clr>
        </p15:guide>
        <p15:guide id="2" pos="4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3A"/>
    <a:srgbClr val="004A1D"/>
    <a:srgbClr val="814C9E"/>
    <a:srgbClr val="039547"/>
    <a:srgbClr val="007B26"/>
    <a:srgbClr val="5C6670"/>
    <a:srgbClr val="F5A81C"/>
    <a:srgbClr val="1B99D6"/>
    <a:srgbClr val="E95F1A"/>
    <a:srgbClr val="4A5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14" autoAdjust="0"/>
  </p:normalViewPr>
  <p:slideViewPr>
    <p:cSldViewPr showGuides="1">
      <p:cViewPr varScale="1">
        <p:scale>
          <a:sx n="80" d="100"/>
          <a:sy n="80" d="100"/>
        </p:scale>
        <p:origin x="1506" y="96"/>
      </p:cViewPr>
      <p:guideLst>
        <p:guide orient="horz" pos="2832"/>
        <p:guide pos="40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97" d="100"/>
          <a:sy n="97" d="100"/>
        </p:scale>
        <p:origin x="361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handoutMaster" Target="handoutMasters/handout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salerno\AppData\Local\Microsoft\Windows\Temporary%20Internet%20Files\Content.Outlook\SH3S2JH6\ConflictFreeCareCoordination%20Summary%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msalerno\AppData\Local\Microsoft\Windows\Temporary%20Internet%20Files\Content.Outlook\SH3S2JH6\ConflictFreeCareCoordination%20Summary%20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msalerno\AppData\Local\Microsoft\Windows\Temporary%20Internet%20Files\Content.Outlook\SH3S2JH6\ConflictFreeCareCoordination%20Summary%20Tab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msalerno\AppData\Local\Microsoft\Windows\Temporary%20Internet%20Files\Content.Outlook\SH3S2JH6\ConflictFreeCareCoordination%20Summary%20Tabl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msalerno\AppData\Local\Microsoft\Windows\Temporary%20Internet%20Files\Content.Outlook\SH3S2JH6\ConflictFreeCareCoordination%20Summary%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'[ConflictFreeCareCoordination Summary Tables.xlsx]Summary by Waiver Pies'!$A$2</c:f>
              <c:strCache>
                <c:ptCount val="1"/>
                <c:pt idx="0">
                  <c:v>Alaska Total</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'[ConflictFreeCareCoordination Summary Tables.xlsx]Summary by Waiver Pies'!$C$1:$D$1</c:f>
              <c:strCache>
                <c:ptCount val="2"/>
                <c:pt idx="0">
                  <c:v>Clients Served by Care Coordinators at Agencies That Also Provide Services</c:v>
                </c:pt>
                <c:pt idx="1">
                  <c:v>Clients Served by Independent Care Coordinators</c:v>
                </c:pt>
              </c:strCache>
            </c:strRef>
          </c:cat>
          <c:val>
            <c:numRef>
              <c:f>'[ConflictFreeCareCoordination Summary Tables.xlsx]Summary by Waiver Pies'!$C$2:$D$2</c:f>
              <c:numCache>
                <c:formatCode>General</c:formatCode>
                <c:ptCount val="2"/>
                <c:pt idx="0">
                  <c:v>2527</c:v>
                </c:pt>
                <c:pt idx="1">
                  <c:v>1816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4302309014750725"/>
          <c:y val="0.28852617381160695"/>
          <c:w val="0.33815842380377964"/>
          <c:h val="0.27931321084864391"/>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'[ConflictFreeCareCoordination Summary Tables.xlsx]Summary by Waiver Pies'!$A$4</c:f>
              <c:strCache>
                <c:ptCount val="1"/>
                <c:pt idx="0">
                  <c:v>Alaskans Living Independently</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'[ConflictFreeCareCoordination Summary Tables.xlsx]Summary by Waiver Pies'!$C$4:$D$4</c:f>
              <c:numCache>
                <c:formatCode>General</c:formatCode>
                <c:ptCount val="2"/>
                <c:pt idx="0">
                  <c:v>656</c:v>
                </c:pt>
                <c:pt idx="1">
                  <c:v>1403</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1"/>
          <c:order val="1"/>
          <c:tx>
            <c:strRef>
              <c:f>'[ConflictFreeCareCoordination Summary Tables.xlsx]Summary by Waiver Pies'!$A$5</c:f>
              <c:strCache>
                <c:ptCount val="1"/>
                <c:pt idx="0">
                  <c:v>Adults with Physical and Developmental Disabilities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'[ConflictFreeCareCoordination Summary Tables.xlsx]Summary by Waiver Pies'!$C$5:$D$5</c:f>
              <c:numCache>
                <c:formatCode>General</c:formatCode>
                <c:ptCount val="2"/>
                <c:pt idx="0">
                  <c:v>46</c:v>
                </c:pt>
                <c:pt idx="1">
                  <c:v>32</c:v>
                </c:pt>
              </c:numCache>
            </c:numRef>
          </c:val>
        </c:ser>
        <c:ser>
          <c:idx val="0"/>
          <c:order val="0"/>
          <c:tx>
            <c:strRef>
              <c:f>'[ConflictFreeCareCoordination Summary Tables.xlsx]Summary by Waiver Pies'!$A$2</c:f>
              <c:strCache>
                <c:ptCount val="1"/>
                <c:pt idx="0">
                  <c:v>Alaska Total</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'[ConflictFreeCareCoordination Summary Tables.xlsx]Summary by Waiver Pies'!$C$1:$D$1</c:f>
              <c:strCache>
                <c:ptCount val="2"/>
                <c:pt idx="0">
                  <c:v>Clients Served by Care Coordinators at Agencies That Also Provide Services</c:v>
                </c:pt>
                <c:pt idx="1">
                  <c:v>Clients Served by Independent Care Coordinators</c:v>
                </c:pt>
              </c:strCache>
            </c:strRef>
          </c:cat>
          <c:val>
            <c:numRef>
              <c:f>'[ConflictFreeCareCoordination Summary Tables.xlsx]Summary by Waiver Pies'!$C$2:$D$2</c:f>
              <c:numCache>
                <c:formatCode>General</c:formatCode>
                <c:ptCount val="2"/>
                <c:pt idx="0">
                  <c:v>2527</c:v>
                </c:pt>
                <c:pt idx="1">
                  <c:v>1816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'[ConflictFreeCareCoordination Summary Tables.xlsx]Summary by Waiver Pies'!$A$6</c:f>
              <c:strCache>
                <c:ptCount val="1"/>
                <c:pt idx="0">
                  <c:v>Children with Complex Medical Conditions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'[ConflictFreeCareCoordination Summary Tables.xlsx]Summary by Waiver Pies'!$C$6:$D$6</c:f>
              <c:numCache>
                <c:formatCode>General</c:formatCode>
                <c:ptCount val="2"/>
                <c:pt idx="0">
                  <c:v>204</c:v>
                </c:pt>
                <c:pt idx="1">
                  <c:v>47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'[ConflictFreeCareCoordination Summary Tables.xlsx]Summary by Waiver Pies'!$A$3</c:f>
              <c:strCache>
                <c:ptCount val="1"/>
                <c:pt idx="0">
                  <c:v>Intellectual and Developmental Disabilities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val>
            <c:numRef>
              <c:f>'[ConflictFreeCareCoordination Summary Tables.xlsx]Summary by Waiver Pies'!$C$3:$D$3</c:f>
              <c:numCache>
                <c:formatCode>General</c:formatCode>
                <c:ptCount val="2"/>
                <c:pt idx="0">
                  <c:v>1627</c:v>
                </c:pt>
                <c:pt idx="1">
                  <c:v>336</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0.57658</cdr:x>
      <cdr:y>0.59016</cdr:y>
    </cdr:from>
    <cdr:to>
      <cdr:x>0.99099</cdr:x>
      <cdr:y>0.96721</cdr:y>
    </cdr:to>
    <cdr:sp macro="" textlink="">
      <cdr:nvSpPr>
        <cdr:cNvPr id="2" name="TextBox 1"/>
        <cdr:cNvSpPr txBox="1"/>
      </cdr:nvSpPr>
      <cdr:spPr>
        <a:xfrm xmlns:a="http://schemas.openxmlformats.org/drawingml/2006/main">
          <a:off x="4876800" y="2743200"/>
          <a:ext cx="3505200" cy="1752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smtClean="0"/>
            <a:t>42% of waiver recipients receive “conflict free” case management</a:t>
          </a:r>
          <a:endParaRPr lang="en-US" sz="2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1DE7FB-2B22-4141-B112-84814D016CBE}" type="datetimeFigureOut">
              <a:rPr lang="en-US" smtClean="0"/>
              <a:t>8/17/2015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D47476-4925-49A0-AFC2-D25A68DA9E44}" type="slidenum">
              <a:rPr lang="en-US" smtClean="0"/>
              <a:t>‹#›</a:t>
            </a:fld>
            <a:endParaRPr lang="en-US"/>
          </a:p>
        </p:txBody>
      </p:sp>
    </p:spTree>
    <p:extLst>
      <p:ext uri="{BB962C8B-B14F-4D97-AF65-F5344CB8AC3E}">
        <p14:creationId xmlns:p14="http://schemas.microsoft.com/office/powerpoint/2010/main" val="2546031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
          <p:cNvSpPr>
            <a:spLocks noGrp="1" noRot="1" noChangeAspect="1"/>
          </p:cNvSpPr>
          <p:nvPr>
            <p:ph type="sldImg" idx="2"/>
          </p:nvPr>
        </p:nvSpPr>
        <p:spPr bwMode="auto">
          <a:xfrm>
            <a:off x="1143000" y="685800"/>
            <a:ext cx="4572000" cy="3429000"/>
          </a:xfrm>
          <a:prstGeom prst="rect">
            <a:avLst/>
          </a:prstGeom>
          <a:noFill/>
          <a:ln w="12700" cap="rnd">
            <a:noFill/>
            <a:round/>
            <a:headEnd/>
            <a:tailEnd/>
          </a:ln>
        </p:spPr>
      </p:sp>
      <p:sp>
        <p:nvSpPr>
          <p:cNvPr id="10242"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en-US" noProof="0">
                <a:sym typeface="Avenir" charset="0"/>
              </a:rPr>
              <a:t>Click to edit Master text styles</a:t>
            </a:r>
          </a:p>
          <a:p>
            <a:pPr lvl="1"/>
            <a:r>
              <a:rPr lang="en-US" noProof="0">
                <a:sym typeface="Avenir" charset="0"/>
              </a:rPr>
              <a:t>Second level</a:t>
            </a:r>
          </a:p>
          <a:p>
            <a:pPr lvl="2"/>
            <a:r>
              <a:rPr lang="en-US" noProof="0">
                <a:sym typeface="Avenir" charset="0"/>
              </a:rPr>
              <a:t>Third level</a:t>
            </a:r>
          </a:p>
          <a:p>
            <a:pPr lvl="3"/>
            <a:r>
              <a:rPr lang="en-US" noProof="0">
                <a:sym typeface="Avenir" charset="0"/>
              </a:rPr>
              <a:t>Fourth level</a:t>
            </a:r>
          </a:p>
          <a:p>
            <a:pPr lvl="4"/>
            <a:r>
              <a:rPr lang="en-US" noProof="0">
                <a:sym typeface="Avenir" charset="0"/>
              </a:rPr>
              <a:t>Fifth level</a:t>
            </a:r>
          </a:p>
        </p:txBody>
      </p:sp>
    </p:spTree>
    <p:extLst>
      <p:ext uri="{BB962C8B-B14F-4D97-AF65-F5344CB8AC3E}">
        <p14:creationId xmlns:p14="http://schemas.microsoft.com/office/powerpoint/2010/main" val="3247773485"/>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200" kern="1200">
        <a:solidFill>
          <a:srgbClr val="000000"/>
        </a:solidFill>
        <a:latin typeface="Avenir" charset="0"/>
        <a:ea typeface="Avenir" charset="0"/>
        <a:cs typeface="Avenir" charset="0"/>
        <a:sym typeface="Avenir"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1042E95-2E23-43D7-81AA-D7AC8C71E05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3989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In 2013, the Wyoming State Legislature</a:t>
            </a:r>
            <a:r>
              <a:rPr lang="en-US" baseline="0" dirty="0" smtClean="0"/>
              <a:t> mandated that the entire Medicaid waiver system be redesigned.  Included in the legislative act was the provision that the case management system be re-designed to become conflict free.</a:t>
            </a:r>
          </a:p>
          <a:p>
            <a:pPr defTabSz="931774"/>
            <a:endParaRPr lang="en-US" baseline="0" dirty="0" smtClean="0"/>
          </a:p>
          <a:p>
            <a:pPr defTabSz="931774"/>
            <a:endParaRPr lang="en-US" i="1" dirty="0" smtClean="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3594814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re-designing the case management system,</a:t>
            </a:r>
            <a:r>
              <a:rPr lang="en-US" baseline="0" dirty="0" smtClean="0"/>
              <a:t> the Division also felt that it was time to increase the qualifications of case managers.  The previous model allowed case managers with a minimum of an Associates Degree or at least 48 college credits to qualify as a case manager.  There was nothing required regarding credit hours to come from an accredited college or university, and the Division rules did not specify what the Associates Degree needed to be in.</a:t>
            </a:r>
          </a:p>
          <a:p>
            <a:endParaRPr lang="en-US" baseline="0" dirty="0" smtClean="0"/>
          </a:p>
          <a:p>
            <a:r>
              <a:rPr lang="en-US" baseline="0" dirty="0" smtClean="0"/>
              <a:t>Wyoming wanted to explore all available case management models to ensure the best model was used and to get started with this, Wyoming reached out to NASDDDS.</a:t>
            </a:r>
          </a:p>
          <a:p>
            <a:endParaRPr lang="en-US" baseline="0" dirty="0" smtClean="0"/>
          </a:p>
          <a:p>
            <a:r>
              <a:rPr lang="en-US" baseline="0" dirty="0" smtClean="0"/>
              <a:t>The Division had a formal meeting with the NASDDDS contact and went over all available case management models which included not only waiver case management, but target case management available on the Medicaid State Plan and Administrative case management.</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606224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Next</a:t>
            </a:r>
            <a:r>
              <a:rPr lang="en-US" baseline="0" dirty="0" smtClean="0"/>
              <a:t> step after that meeting:</a:t>
            </a:r>
          </a:p>
          <a:p>
            <a:pPr defTabSz="931774">
              <a:defRPr/>
            </a:pPr>
            <a:r>
              <a:rPr lang="en-US" dirty="0" smtClean="0"/>
              <a:t>A stakeholder</a:t>
            </a:r>
            <a:r>
              <a:rPr lang="en-US" baseline="0" dirty="0" smtClean="0"/>
              <a:t> team was developed which included </a:t>
            </a:r>
            <a:r>
              <a:rPr lang="en-US" dirty="0"/>
              <a:t>individual case managers, representatives from case management agencies that also provided other waiver services, and Behavioral Health Division (BHD) staff.</a:t>
            </a:r>
          </a:p>
          <a:p>
            <a:pPr defTabSz="931774">
              <a:defRPr/>
            </a:pPr>
            <a:r>
              <a:rPr lang="en-US" dirty="0"/>
              <a:t>Each member of the team was assigned a specific research task to complete with several members researching case management models and qualifications of other states</a:t>
            </a:r>
            <a:r>
              <a:rPr lang="en-US" dirty="0" smtClean="0"/>
              <a:t>.</a:t>
            </a:r>
          </a:p>
          <a:p>
            <a:pPr defTabSz="931774">
              <a:defRPr/>
            </a:pPr>
            <a:r>
              <a:rPr lang="en-US" dirty="0" smtClean="0"/>
              <a:t>The team also looked into how case management was billed and the rate paid in a variety</a:t>
            </a:r>
            <a:r>
              <a:rPr lang="en-US" baseline="0" dirty="0" smtClean="0"/>
              <a:t> of states.  Wyoming at that time was billing on a monthly basis with a minimum of 2 hours per month per participant in order to bill. Our monthly rate was $268 for the 2 hours minimum.</a:t>
            </a:r>
          </a:p>
          <a:p>
            <a:pPr defTabSz="931774">
              <a:defRPr/>
            </a:pPr>
            <a:endParaRPr lang="en-US" dirty="0"/>
          </a:p>
          <a:p>
            <a:pPr defTabSz="931774">
              <a:defRPr/>
            </a:pPr>
            <a:r>
              <a:rPr lang="en-US" dirty="0"/>
              <a:t>The Division continued consulting with </a:t>
            </a:r>
            <a:r>
              <a:rPr lang="en-US" dirty="0" smtClean="0"/>
              <a:t>NASDDDS.</a:t>
            </a:r>
            <a:endParaRPr lang="en-US" dirty="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4375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  </a:t>
            </a:r>
            <a:endParaRPr lang="en-US" i="1"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13381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internal team developed</a:t>
            </a:r>
            <a:r>
              <a:rPr lang="en-US" baseline="0" dirty="0" smtClean="0"/>
              <a:t> a </a:t>
            </a:r>
            <a:r>
              <a:rPr lang="en-US" dirty="0" smtClean="0"/>
              <a:t>d</a:t>
            </a:r>
            <a:r>
              <a:rPr lang="en-US" baseline="0" dirty="0" smtClean="0"/>
              <a:t>raft case management model that listed the updated case management </a:t>
            </a:r>
            <a:r>
              <a:rPr lang="en-US" dirty="0" smtClean="0"/>
              <a:t>qualifications, requirements for course work, and addressed all conflicts.</a:t>
            </a:r>
          </a:p>
          <a:p>
            <a:pPr defTabSz="931774">
              <a:defRPr/>
            </a:pPr>
            <a:r>
              <a:rPr lang="en-US" dirty="0" smtClean="0"/>
              <a:t>There</a:t>
            </a:r>
            <a:r>
              <a:rPr lang="en-US" baseline="0" dirty="0" smtClean="0"/>
              <a:t> was allowance for current case managers to be grandfathered in as long as they met certain key coursework requirements.</a:t>
            </a:r>
            <a:endParaRPr lang="en-US" dirty="0" smtClean="0"/>
          </a:p>
          <a:p>
            <a:pPr defTabSz="931774">
              <a:defRPr/>
            </a:pPr>
            <a:r>
              <a:rPr lang="en-US" dirty="0" smtClean="0"/>
              <a:t>The Division consulted</a:t>
            </a:r>
            <a:r>
              <a:rPr lang="en-US" baseline="0" dirty="0" smtClean="0"/>
              <a:t> with our representative from the Attorney General’s office, as well as, a WDH attorney to ensure we had corrected identified what a conflict was and what the Division would not accept.</a:t>
            </a:r>
          </a:p>
          <a:p>
            <a:pPr defTabSz="931774">
              <a:defRPr/>
            </a:pPr>
            <a:r>
              <a:rPr lang="en-US" baseline="0" dirty="0" smtClean="0"/>
              <a:t>There was a great deal of feedback being provided to legislators from their constituents and the WDH senior leads consulted with many legislators to discuss the issues.</a:t>
            </a:r>
            <a:endParaRPr lang="en-US" dirty="0" smtClean="0"/>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397024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NASDDDS consultant</a:t>
            </a:r>
            <a:r>
              <a:rPr lang="en-US" baseline="0" dirty="0" smtClean="0"/>
              <a:t> made the Division aware that CMS had made conflict free case management a requirement during the same time that the legislature was meeting on the issues.  Some legislators contacted the CMS office in Washington to confirm the requirements.</a:t>
            </a:r>
          </a:p>
          <a:p>
            <a:r>
              <a:rPr lang="en-US" baseline="0" dirty="0" smtClean="0"/>
              <a:t>Once confirmed, the legislature reviewed the proposed conflict free model and the increased qualifications and made final decisions.  </a:t>
            </a:r>
          </a:p>
          <a:p>
            <a:endParaRPr lang="en-US" baseline="0" dirty="0" smtClean="0"/>
          </a:p>
          <a:p>
            <a:r>
              <a:rPr lang="en-US" baseline="0" dirty="0" smtClean="0"/>
              <a:t>Concessions were made to allow case managers to still provide other waiver services as long as they were not also providing case management to the same participant.  </a:t>
            </a:r>
          </a:p>
          <a:p>
            <a:r>
              <a:rPr lang="en-US" baseline="0" dirty="0" smtClean="0"/>
              <a:t>Current case managements were allowed to be grandfathered in as long as they had an Associate degrees and for those that did not have an Associates Degree, they were given 36 months to complete additional coursework if needed.</a:t>
            </a:r>
          </a:p>
          <a:p>
            <a:r>
              <a:rPr lang="en-US" baseline="0" dirty="0" smtClean="0"/>
              <a:t>We allowed both case management agencies and sole proprietorship.</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40158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had</a:t>
            </a:r>
            <a:r>
              <a:rPr lang="en-US" baseline="0" dirty="0" smtClean="0"/>
              <a:t> final legislation in place, we created a conflict-free case management team which was comprised of BHD staff who had all provided some type of case management services in the past.</a:t>
            </a:r>
          </a:p>
          <a:p>
            <a:r>
              <a:rPr lang="en-US" baseline="0" dirty="0" smtClean="0"/>
              <a:t>That team developed the a conflict-free case management application which  we required all case management agencies to complete, reviewing case management qualifications, and confirmation that no conflicts existed.</a:t>
            </a:r>
          </a:p>
          <a:p>
            <a:r>
              <a:rPr lang="en-US" baseline="0" dirty="0" smtClean="0"/>
              <a:t>All relevant documents were ready to go starting July 1, 2014 and the BHD internal team began the review of applications and qualifications.</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74557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BHD team created a google folder where all documents were scanned and uploaded.  This enabled anyone that the folder was shared with to have access to all documents that had been received.  </a:t>
            </a:r>
          </a:p>
          <a:p>
            <a:r>
              <a:rPr lang="en-US" baseline="0" dirty="0" smtClean="0"/>
              <a:t>The BHD team sent out provider e-mails and took part in monthly provider calls with reminders of the timeline.</a:t>
            </a:r>
          </a:p>
          <a:p>
            <a:r>
              <a:rPr lang="en-US" baseline="0" dirty="0" smtClean="0"/>
              <a:t>The final timeline was set for July 1</a:t>
            </a:r>
            <a:r>
              <a:rPr lang="en-US" baseline="30000" dirty="0" smtClean="0"/>
              <a:t>st</a:t>
            </a:r>
            <a:r>
              <a:rPr lang="en-US" baseline="0" dirty="0" smtClean="0"/>
              <a:t> and we made it with a extensive encouragement to case managers to get documents sent in.  </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3340000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a:t>
            </a:r>
            <a:r>
              <a:rPr lang="en-US" baseline="0" dirty="0" smtClean="0"/>
              <a:t> of case managers have commented on how their advocacy for participants has significantly improved.</a:t>
            </a:r>
          </a:p>
          <a:p>
            <a:r>
              <a:rPr lang="en-US" baseline="0" dirty="0" smtClean="0"/>
              <a:t>The Division has seen where there have been a great deal of improvement in providing choice to participants and guardians.</a:t>
            </a:r>
          </a:p>
          <a:p>
            <a:r>
              <a:rPr lang="en-US" baseline="0" dirty="0" smtClean="0"/>
              <a:t>Case managers have also informed the Division of increased independence.</a:t>
            </a:r>
          </a:p>
          <a:p>
            <a:r>
              <a:rPr lang="en-US" baseline="0" dirty="0" smtClean="0"/>
              <a:t>The Division has received a lot of positive feedback regarding the changes from case managers, waiver providers and participants and guardians. </a:t>
            </a:r>
          </a:p>
          <a:p>
            <a:endParaRPr lang="en-US" i="1" baseline="0" dirty="0" smtClean="0"/>
          </a:p>
          <a:p>
            <a:r>
              <a:rPr lang="en-US" i="1" baseline="0" dirty="0" smtClean="0"/>
              <a:t>Some of this feedback has come from people who were the most opposed when the model was introduced.  They  have stated that they did not realize how conflicted they truly were until they moved into a conflict free model.</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95940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case managers previously</a:t>
            </a:r>
            <a:r>
              <a:rPr lang="en-US" baseline="0" dirty="0" smtClean="0"/>
              <a:t> employed by agencies did lose their employee benefit packages.  Some newly created agencies had support from their local legislators to find ways to create retirement and health insurance packages.</a:t>
            </a:r>
          </a:p>
          <a:p>
            <a:endParaRPr lang="en-US" baseline="0" dirty="0" smtClean="0"/>
          </a:p>
          <a:p>
            <a:r>
              <a:rPr lang="en-US" i="1" baseline="0" dirty="0" smtClean="0"/>
              <a:t>Many large provider organizations have struggled as they used to control the entire budget of the participant.  Some have evolved with the change in case management and are doing well while others are having a very hard time letting go of control of  having all the decision making power.</a:t>
            </a:r>
            <a:endParaRPr lang="en-US" i="1"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71557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be developing a plan that includes employment supports, assigning a waiver program that does not offer employment supports – many states will be lacking the needed infrastructure to make this possible.</a:t>
            </a:r>
          </a:p>
          <a:p>
            <a:endParaRPr lang="en-US" baseline="0" dirty="0" smtClean="0"/>
          </a:p>
          <a:p>
            <a:r>
              <a:rPr lang="en-US" baseline="0" dirty="0" smtClean="0"/>
              <a:t>Adding in a provision that says all of the services must be offered in a manner that is consistent with the person centered plan.</a:t>
            </a:r>
          </a:p>
          <a:p>
            <a:endParaRPr lang="en-US" baseline="0" dirty="0" smtClean="0"/>
          </a:p>
          <a:p>
            <a:r>
              <a:rPr lang="en-US" baseline="0" dirty="0" smtClean="0"/>
              <a:t>In terms of CFCM language:</a:t>
            </a:r>
          </a:p>
          <a:p>
            <a:endParaRPr lang="en-US" baseline="0" dirty="0" smtClean="0"/>
          </a:p>
          <a:p>
            <a:r>
              <a:rPr lang="en-US" baseline="0" dirty="0" smtClean="0"/>
              <a:t>Individual based</a:t>
            </a:r>
          </a:p>
          <a:p>
            <a:endParaRPr lang="en-US" baseline="0" dirty="0" smtClean="0"/>
          </a:p>
          <a:p>
            <a:r>
              <a:rPr lang="en-US" baseline="0" dirty="0" smtClean="0"/>
              <a:t>Only exception is if there is no other provider to </a:t>
            </a:r>
          </a:p>
          <a:p>
            <a:endParaRPr lang="en-US" baseline="0" dirty="0" smtClean="0"/>
          </a:p>
          <a:p>
            <a:r>
              <a:rPr lang="en-US" baseline="0" dirty="0" smtClean="0">
                <a:solidFill>
                  <a:srgbClr val="FF0000"/>
                </a:solidFill>
              </a:rPr>
              <a:t>Questions: Initial assessment, care plan, case management, and the services</a:t>
            </a:r>
          </a:p>
          <a:p>
            <a:pPr marL="168244" indent="-168244">
              <a:buFont typeface="Arial" panose="020B0604020202020204" pitchFamily="34" charset="0"/>
              <a:buChar char="•"/>
            </a:pPr>
            <a:r>
              <a:rPr lang="en-US" baseline="0" dirty="0" smtClean="0">
                <a:solidFill>
                  <a:srgbClr val="FF0000"/>
                </a:solidFill>
              </a:rPr>
              <a:t>Is it permissible for waiver case management or case management agencies be separated for the Person Centered Planning? The ongoing care management person is doing the PCS Plan. Some states have separated the ongoing case management from the service or support plan.  Some states have put initial assessment and care plan into one step and turn over to a care manager</a:t>
            </a:r>
          </a:p>
          <a:p>
            <a:pPr marL="168244" indent="-168244">
              <a:buFont typeface="Arial" panose="020B0604020202020204" pitchFamily="34" charset="0"/>
              <a:buChar char="•"/>
            </a:pPr>
            <a:endParaRPr lang="en-US" baseline="0"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DED8450-22BE-4197-ABE2-48768D08EF89}" type="slidenum">
              <a:rPr lang="en-US" smtClean="0"/>
              <a:pPr/>
              <a:t>3</a:t>
            </a:fld>
            <a:endParaRPr lang="en-US" dirty="0"/>
          </a:p>
        </p:txBody>
      </p:sp>
    </p:spTree>
    <p:extLst>
      <p:ext uri="{BB962C8B-B14F-4D97-AF65-F5344CB8AC3E}">
        <p14:creationId xmlns:p14="http://schemas.microsoft.com/office/powerpoint/2010/main" val="1127389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Legislators are key</a:t>
            </a:r>
            <a:r>
              <a:rPr lang="en-US" baseline="0" dirty="0" smtClean="0"/>
              <a:t> to this process and constituents were very vocal regarding all the negative aspects of going conflict free.  Most constituents thought it was an option not a requirement even after CMS made it a requirement. </a:t>
            </a:r>
          </a:p>
          <a:p>
            <a:r>
              <a:rPr lang="en-US" baseline="0" dirty="0" smtClean="0"/>
              <a:t>There were quite a few case managers who called to request an exception since going conflict free meant they had to make a choice between providing case management services or providing waiver services to the same participant.  This was hard for guardians and participants to choose; however, sticking to the model really ensured consistency and integrity of the conflict free case management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anticipate negative comments and requests to make exceptions. Sticking to the model really ensured consistency and integrity of the conflict free case management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The staff working on the project always referred to the model and often reviewed it with constituents which helped give them something to refer to as well as ensured the model was always followed.</a:t>
            </a:r>
          </a:p>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3110988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19453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367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8623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our contact information listed at the end</a:t>
            </a:r>
            <a:r>
              <a:rPr lang="en-US" baseline="0" dirty="0" smtClean="0"/>
              <a:t> of this presentation in case you have any </a:t>
            </a:r>
            <a:r>
              <a:rPr lang="en-US" baseline="0" smtClean="0"/>
              <a:t>questions for us.</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28823D33-3F41-4F8F-ACD8-0D9F0E5D572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0534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Instead of contracting with providers, Wyoming certifies all waiver providers.  Providers go through an initial certification process and recertification, which may be annual or as long as 3 years depending on what services a provider is certified in.  </a:t>
            </a:r>
          </a:p>
          <a:p>
            <a:endParaRPr lang="en-US" sz="1100" dirty="0"/>
          </a:p>
          <a:p>
            <a:r>
              <a:rPr lang="en-US" sz="1100" dirty="0"/>
              <a:t>In Wyoming’s previous case management system, all providers of waiver services could also provide case management as long as they met the definition for the service.  </a:t>
            </a:r>
          </a:p>
          <a:p>
            <a:r>
              <a:rPr lang="en-US" sz="1100" dirty="0"/>
              <a:t>To clarify:  Wyoming had many provider agencies who employed case managers and the agency could also provide all other waiver services that a participant needed.  </a:t>
            </a:r>
          </a:p>
          <a:p>
            <a:r>
              <a:rPr lang="en-US" sz="1100" dirty="0"/>
              <a:t>Wyoming also had independent case managers not employed by an agency.  They could also provide case management to a participant and any other waiver services as long as they met applicable requirements</a:t>
            </a:r>
            <a:r>
              <a:rPr lang="en-US" baseline="0" dirty="0" smtClean="0"/>
              <a:t>.</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50819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 received many complaints from case managers who were employed by an agency regarding the difficulty with truly advocating for a participant who wished to seek out other</a:t>
            </a:r>
            <a:r>
              <a:rPr lang="en-US" baseline="0" dirty="0" smtClean="0"/>
              <a:t> providers of waiver services.  They had to consider the risk of possibly losing their job.  Often times, case managers were being utilized by the agency for purposes that were beyond the scope of case management.  For example:  filling in for direct care staff, i.e.; providing waiver services, taking participants to medical appointments, all of which potentially took them away from their duties as a case manager.</a:t>
            </a:r>
          </a:p>
          <a:p>
            <a:endParaRPr lang="en-US" baseline="0" dirty="0" smtClean="0"/>
          </a:p>
          <a:p>
            <a:r>
              <a:rPr lang="en-US" baseline="0" dirty="0" smtClean="0"/>
              <a:t>Wyoming also heard from guardians that case managers weren’t always providing all options available to participants regarding other providers of services.  With case managers that provided both case management and other waiver services, trying to balance all the work entailed was difficult.  </a:t>
            </a:r>
            <a:r>
              <a:rPr lang="en-US" i="1" baseline="0" dirty="0" smtClean="0"/>
              <a:t> In some cases the participant received services from either the Case Manager or the case manager’s family and they were the only service providers on the plan which led to conflicts.</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59184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Wyoming heard loudly from case managers,</a:t>
            </a:r>
            <a:r>
              <a:rPr lang="en-US" baseline="0" dirty="0" smtClean="0"/>
              <a:t> agencies, guardians, and participants that they did not want to change.  </a:t>
            </a:r>
          </a:p>
          <a:p>
            <a:endParaRPr lang="en-US" baseline="0" dirty="0" smtClean="0"/>
          </a:p>
          <a:p>
            <a:r>
              <a:rPr lang="en-US" baseline="0" dirty="0" smtClean="0"/>
              <a:t>Participants and/or their guardians did not want to lose their case manager and did not want to find either a new case manager or another provider to provide waiver services.  </a:t>
            </a:r>
          </a:p>
          <a:p>
            <a:endParaRPr lang="en-US" baseline="0" dirty="0" smtClean="0"/>
          </a:p>
          <a:p>
            <a:endParaRPr lang="en-US" i="1"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019508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managers that provided both case management and waiver services were concerned</a:t>
            </a:r>
            <a:r>
              <a:rPr lang="en-US" baseline="0" dirty="0" smtClean="0"/>
              <a:t> about potential loss of income since they would have to choose between either providing one or the other and not both.</a:t>
            </a:r>
          </a:p>
          <a:p>
            <a:endParaRPr lang="en-US" baseline="0" dirty="0" smtClean="0"/>
          </a:p>
          <a:p>
            <a:r>
              <a:rPr lang="en-US" baseline="0" dirty="0" smtClean="0"/>
              <a:t>Guardian’s and participants were very concerned that they were essentially being forced to make very difficult choices to either choose a new case manager or chose another waiver provider.  They were also challenged by the fact that they were going to either lose their case manager who they had known for years and had established good relationships with or lose their waiver provider who was providing good services to their ward.</a:t>
            </a:r>
            <a:endParaRPr lang="en-US" dirty="0" smtClean="0"/>
          </a:p>
          <a:p>
            <a:endParaRPr lang="en-US" dirty="0" smtClean="0"/>
          </a:p>
          <a:p>
            <a:r>
              <a:rPr lang="en-US" dirty="0" smtClean="0"/>
              <a:t>For agencies that employed case managers, they were faced with losing this source of income.  In Wyoming, case management was the 4</a:t>
            </a:r>
            <a:r>
              <a:rPr lang="en-US" baseline="30000" dirty="0" smtClean="0"/>
              <a:t>th</a:t>
            </a:r>
            <a:r>
              <a:rPr lang="en-US" dirty="0" smtClean="0"/>
              <a:t> largest</a:t>
            </a:r>
            <a:r>
              <a:rPr lang="en-US" baseline="0" dirty="0" smtClean="0"/>
              <a:t> cost driver of the waivers.</a:t>
            </a:r>
          </a:p>
          <a:p>
            <a:r>
              <a:rPr lang="en-US" baseline="0" dirty="0" smtClean="0"/>
              <a:t>Most agency case managers had benefits that they were going to potentially face losing such as health benefits and some had invested decades of time towards a retirement system which would not longer be available.</a:t>
            </a:r>
          </a:p>
          <a:p>
            <a:r>
              <a:rPr lang="en-US" baseline="0" dirty="0" smtClean="0"/>
              <a:t>Those case managers had to consider what it would mean to be self-employed, the health benefits would be more costly and they would need to establish their own retirement system.</a:t>
            </a:r>
          </a:p>
          <a:p>
            <a:endParaRPr lang="en-US" dirty="0" smtClean="0"/>
          </a:p>
          <a:p>
            <a:r>
              <a:rPr lang="en-US" dirty="0" smtClean="0"/>
              <a:t>Loss of case managers was a huge</a:t>
            </a:r>
            <a:r>
              <a:rPr lang="en-US" baseline="0" dirty="0" smtClean="0"/>
              <a:t> concern for all, especially the loss of case managers in extremely rural areas of the state.</a:t>
            </a:r>
            <a:endParaRPr lang="en-US" dirty="0"/>
          </a:p>
        </p:txBody>
      </p:sp>
      <p:sp>
        <p:nvSpPr>
          <p:cNvPr id="4" name="Slide Number Placeholder 3"/>
          <p:cNvSpPr>
            <a:spLocks noGrp="1"/>
          </p:cNvSpPr>
          <p:nvPr>
            <p:ph type="sldNum" sz="quarter" idx="10"/>
          </p:nvPr>
        </p:nvSpPr>
        <p:spPr>
          <a:xfrm>
            <a:off x="3970938" y="8829967"/>
            <a:ext cx="3037840" cy="466433"/>
          </a:xfrm>
          <a:prstGeom prst="rect">
            <a:avLst/>
          </a:prstGeom>
        </p:spPr>
        <p:txBody>
          <a:bodyPr/>
          <a:lstStyle/>
          <a:p>
            <a:fld id="{E3B148F1-D307-49FD-A85B-505E9B6D5585}"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2318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ebuchet-Gray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7" name="Date Placeholder 6"/>
          <p:cNvSpPr>
            <a:spLocks noGrp="1"/>
          </p:cNvSpPr>
          <p:nvPr>
            <p:ph type="dt" sz="half" idx="14"/>
          </p:nvPr>
        </p:nvSpPr>
        <p:spPr>
          <a:xfrm>
            <a:off x="8454962" y="7479792"/>
            <a:ext cx="2925762" cy="519112"/>
          </a:xfrm>
        </p:spPr>
        <p:txBody>
          <a:bodyPr/>
          <a:lstStyle/>
          <a:p>
            <a:fld id="{F266A2F6-10A3-4D87-8EA4-56158665A17A}" type="datetime7">
              <a:rPr lang="en-US" smtClean="0"/>
              <a:t>Aug-15</a:t>
            </a:fld>
            <a:endParaRPr lang="en-US" dirty="0"/>
          </a:p>
        </p:txBody>
      </p:sp>
      <p:sp>
        <p:nvSpPr>
          <p:cNvPr id="2" name="Slide Number Placeholder 1"/>
          <p:cNvSpPr>
            <a:spLocks noGrp="1"/>
          </p:cNvSpPr>
          <p:nvPr>
            <p:ph type="sldNum" sz="quarter" idx="12"/>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30591198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buchet-Gray-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mj-lt"/>
                <a:ea typeface="+mj-ea"/>
                <a:cs typeface="+mj-cs"/>
              </a:defRPr>
            </a:lvl1pPr>
          </a:lstStyle>
          <a:p>
            <a:pPr lvl="0" algn="ctr">
              <a:spcBef>
                <a:spcPct val="0"/>
              </a:spcBef>
            </a:pPr>
            <a:r>
              <a:rPr lang="en-US" dirty="0" smtClean="0"/>
              <a:t>List 3 Main Concerns</a:t>
            </a:r>
            <a:endParaRPr lang="en-US" dirty="0"/>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defRPr>
            </a:lvl1pPr>
          </a:lstStyle>
          <a:p>
            <a:pPr lvl="0"/>
            <a:r>
              <a:rPr lang="en-US" dirty="0" smtClean="0"/>
              <a:t>Click to add text</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97163485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8" name="Rounded Rectangle 7"/>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F2436686-51D1-43A4-A39E-F86003C12192}" type="datetime1">
              <a:rPr lang="en-US" smtClean="0">
                <a:solidFill>
                  <a:srgbClr val="1F497D"/>
                </a:solidFill>
              </a:rPr>
              <a:pPr/>
              <a:t>8/17/2015</a:t>
            </a:fld>
            <a:endParaRPr lang="en-US">
              <a:solidFill>
                <a:srgbClr val="1F497D"/>
              </a:solidFill>
            </a:endParaRPr>
          </a:p>
        </p:txBody>
      </p:sp>
      <p:sp>
        <p:nvSpPr>
          <p:cNvPr id="13" name="Rectangle 12"/>
          <p:cNvSpPr/>
          <p:nvPr/>
        </p:nvSpPr>
        <p:spPr>
          <a:xfrm>
            <a:off x="642810" y="4190436"/>
            <a:ext cx="11754894" cy="350407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6" name="Rectangle 15"/>
          <p:cNvSpPr/>
          <p:nvPr/>
        </p:nvSpPr>
        <p:spPr>
          <a:xfrm>
            <a:off x="807333" y="4334934"/>
            <a:ext cx="11425849" cy="319339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
        <p:nvSpPr>
          <p:cNvPr id="2" name="Title 1"/>
          <p:cNvSpPr>
            <a:spLocks noGrp="1"/>
          </p:cNvSpPr>
          <p:nvPr>
            <p:ph type="title"/>
          </p:nvPr>
        </p:nvSpPr>
        <p:spPr>
          <a:xfrm>
            <a:off x="1047404" y="4551679"/>
            <a:ext cx="10945707" cy="1842348"/>
          </a:xfrm>
        </p:spPr>
        <p:txBody>
          <a:bodyPr anchor="b" anchorCtr="0">
            <a:noAutofit/>
          </a:bodyPr>
          <a:lstStyle>
            <a:lvl1pPr algn="ctr" defTabSz="1300460" rtl="0" eaLnBrk="1" latinLnBrk="0" hangingPunct="1">
              <a:spcBef>
                <a:spcPct val="0"/>
              </a:spcBef>
              <a:buNone/>
              <a:defRPr lang="en-US" sz="5689"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960705" y="6459051"/>
            <a:ext cx="11119104" cy="94487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1047404" y="6552904"/>
            <a:ext cx="10945707" cy="744936"/>
          </a:xfrm>
        </p:spPr>
        <p:txBody>
          <a:bodyPr anchor="ctr">
            <a:normAutofit/>
          </a:bodyPr>
          <a:lstStyle>
            <a:lvl1pPr marL="0" indent="0" algn="ctr">
              <a:buNone/>
              <a:defRPr sz="2844" cap="all" spc="356" baseline="0">
                <a:solidFill>
                  <a:srgbClr val="FFFFFF"/>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14" name="Rectangle 13"/>
          <p:cNvSpPr/>
          <p:nvPr/>
        </p:nvSpPr>
        <p:spPr>
          <a:xfrm>
            <a:off x="961077" y="4443306"/>
            <a:ext cx="11118363" cy="295498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7909224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6049" y="580797"/>
            <a:ext cx="11748511" cy="1478296"/>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6049" y="2444901"/>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10773" y="2444901"/>
            <a:ext cx="5743787" cy="6268314"/>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ADA907-56B8-4765-AD80-86D9E7C75886}" type="datetime1">
              <a:rPr lang="en-US" smtClean="0">
                <a:solidFill>
                  <a:srgbClr val="1F497D"/>
                </a:solidFill>
              </a:rPr>
              <a:pPr/>
              <a:t>8/17/2015</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065940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6049" y="580797"/>
            <a:ext cx="11748511" cy="147829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6049" y="2449689"/>
            <a:ext cx="5746045" cy="909884"/>
          </a:xfrm>
        </p:spPr>
        <p:txBody>
          <a:bodyPr anchor="b">
            <a:noAutofit/>
          </a:bodyPr>
          <a:lstStyle>
            <a:lvl1pPr marL="0" indent="0" algn="ctr">
              <a:buNone/>
              <a:defRPr sz="3129"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06049" y="3467947"/>
            <a:ext cx="5746045" cy="5244817"/>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06259" y="2449689"/>
            <a:ext cx="5748302" cy="909884"/>
          </a:xfrm>
        </p:spPr>
        <p:txBody>
          <a:bodyPr anchor="b">
            <a:noAutofit/>
          </a:bodyPr>
          <a:lstStyle>
            <a:lvl1pPr marL="0" indent="0" algn="ctr">
              <a:buNone/>
              <a:defRPr sz="3129"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606259" y="3467947"/>
            <a:ext cx="5748302" cy="5244817"/>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DB79EA-654A-472B-AED2-16E53443A612}" type="datetime1">
              <a:rPr lang="en-US" smtClean="0">
                <a:solidFill>
                  <a:srgbClr val="1F497D"/>
                </a:solidFill>
              </a:rPr>
              <a:pPr/>
              <a:t>8/17/2015</a:t>
            </a:fld>
            <a:endParaRPr lang="en-US">
              <a:solidFill>
                <a:srgbClr val="1F497D"/>
              </a:solidFill>
            </a:endParaRPr>
          </a:p>
        </p:txBody>
      </p:sp>
      <p:sp>
        <p:nvSpPr>
          <p:cNvPr id="8" name="Footer Placeholder 7"/>
          <p:cNvSpPr>
            <a:spLocks noGrp="1"/>
          </p:cNvSpPr>
          <p:nvPr>
            <p:ph type="ftr" sz="quarter" idx="11"/>
          </p:nvPr>
        </p:nvSpPr>
        <p:spPr/>
        <p:txBody>
          <a:bodyPr/>
          <a:lstStyle/>
          <a:p>
            <a:endParaRPr lang="en-US">
              <a:solidFill>
                <a:srgbClr val="1F497D"/>
              </a:solidFill>
            </a:endParaRPr>
          </a:p>
        </p:txBody>
      </p:sp>
      <p:sp>
        <p:nvSpPr>
          <p:cNvPr id="9" name="Slide Number Placeholder 8"/>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354557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F29412-F8A7-42E3-AE08-B0E3A92C9568}" type="datetime1">
              <a:rPr lang="en-US" smtClean="0">
                <a:solidFill>
                  <a:srgbClr val="1F497D"/>
                </a:solidFill>
              </a:rPr>
              <a:pPr/>
              <a:t>8/17/2015</a:t>
            </a:fld>
            <a:endParaRPr lang="en-US">
              <a:solidFill>
                <a:srgbClr val="1F497D"/>
              </a:solidFill>
            </a:endParaRPr>
          </a:p>
        </p:txBody>
      </p:sp>
      <p:sp>
        <p:nvSpPr>
          <p:cNvPr id="4" name="Footer Placeholder 3"/>
          <p:cNvSpPr>
            <a:spLocks noGrp="1"/>
          </p:cNvSpPr>
          <p:nvPr>
            <p:ph type="ftr" sz="quarter" idx="11"/>
          </p:nvPr>
        </p:nvSpPr>
        <p:spPr/>
        <p:txBody>
          <a:bodyPr/>
          <a:lstStyle/>
          <a:p>
            <a:endParaRPr lang="en-US">
              <a:solidFill>
                <a:srgbClr val="1F497D"/>
              </a:solidFill>
            </a:endParaRPr>
          </a:p>
        </p:txBody>
      </p:sp>
      <p:sp>
        <p:nvSpPr>
          <p:cNvPr id="5" name="Slide Number Placeholder 4"/>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15847414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11" name="Rounded Rectangle 10"/>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p>
            <a:fld id="{26BA4890-2415-49CF-8E11-31140C6E4B88}" type="datetime1">
              <a:rPr lang="en-US" smtClean="0">
                <a:solidFill>
                  <a:srgbClr val="1F497D"/>
                </a:solidFill>
              </a:rPr>
              <a:pPr/>
              <a:t>8/17/2015</a:t>
            </a:fld>
            <a:endParaRPr lang="en-US">
              <a:solidFill>
                <a:srgbClr val="1F497D"/>
              </a:solidFill>
            </a:endParaRPr>
          </a:p>
        </p:txBody>
      </p:sp>
      <p:sp>
        <p:nvSpPr>
          <p:cNvPr id="3" name="Footer Placeholder 2"/>
          <p:cNvSpPr>
            <a:spLocks noGrp="1"/>
          </p:cNvSpPr>
          <p:nvPr>
            <p:ph type="ftr" sz="quarter" idx="11"/>
          </p:nvPr>
        </p:nvSpPr>
        <p:spPr/>
        <p:txBody>
          <a:bodyPr/>
          <a:lstStyle/>
          <a:p>
            <a:endParaRPr lang="en-US">
              <a:solidFill>
                <a:srgbClr val="1F497D"/>
              </a:solidFill>
            </a:endParaRPr>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33918563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12" name="Rounded Rectangle 11"/>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3" name="Content Placeholder 2"/>
          <p:cNvSpPr>
            <a:spLocks noGrp="1"/>
          </p:cNvSpPr>
          <p:nvPr>
            <p:ph idx="1"/>
          </p:nvPr>
        </p:nvSpPr>
        <p:spPr>
          <a:xfrm>
            <a:off x="5527040" y="975360"/>
            <a:ext cx="6502400" cy="7477763"/>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2BC7F1-3A11-439B-BC93-09DEDE33F013}" type="datetime1">
              <a:rPr lang="en-US" smtClean="0">
                <a:solidFill>
                  <a:srgbClr val="1F497D"/>
                </a:solidFill>
              </a:rPr>
              <a:pPr/>
              <a:t>8/17/2015</a:t>
            </a:fld>
            <a:endParaRPr lang="en-US">
              <a:solidFill>
                <a:srgbClr val="1F497D"/>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7" name="Slide Number Placeholder 6"/>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
        <p:nvSpPr>
          <p:cNvPr id="8" name="Rectangle 7"/>
          <p:cNvSpPr/>
          <p:nvPr/>
        </p:nvSpPr>
        <p:spPr>
          <a:xfrm>
            <a:off x="796493" y="2141457"/>
            <a:ext cx="3863561" cy="501118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0" name="Rectangle 9"/>
          <p:cNvSpPr/>
          <p:nvPr/>
        </p:nvSpPr>
        <p:spPr>
          <a:xfrm>
            <a:off x="962404" y="2335960"/>
            <a:ext cx="3531739" cy="4599933"/>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1093689" y="4226560"/>
            <a:ext cx="3269168" cy="2492587"/>
          </a:xfrm>
        </p:spPr>
        <p:txBody>
          <a:bodyPr/>
          <a:lstStyle>
            <a:lvl1pPr marL="0" indent="0">
              <a:spcBef>
                <a:spcPts val="569"/>
              </a:spcBef>
              <a:buNone/>
              <a:defRPr sz="1991">
                <a:solidFill>
                  <a:schemeClr val="accent1">
                    <a:lumMod val="50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 name="Title 1"/>
          <p:cNvSpPr>
            <a:spLocks noGrp="1"/>
          </p:cNvSpPr>
          <p:nvPr>
            <p:ph type="title"/>
          </p:nvPr>
        </p:nvSpPr>
        <p:spPr>
          <a:xfrm>
            <a:off x="1093689" y="2466577"/>
            <a:ext cx="3269168" cy="1694748"/>
          </a:xfrm>
        </p:spPr>
        <p:txBody>
          <a:bodyPr anchor="b">
            <a:normAutofit/>
          </a:bodyPr>
          <a:lstStyle>
            <a:lvl1pPr algn="l">
              <a:defRPr sz="2844"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4022887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9" name="Rounded Rectangle 8"/>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975360" y="883821"/>
            <a:ext cx="11054080" cy="6160447"/>
          </a:xfrm>
          <a:solidFill>
            <a:schemeClr val="bg2"/>
          </a:solidFill>
          <a:ln>
            <a:noFill/>
          </a:ln>
          <a:effectLst>
            <a:softEdge rad="12700"/>
          </a:effectLst>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BB247DB2-C86A-4558-B4EC-254D0668CCD2}" type="datetime1">
              <a:rPr lang="en-US" smtClean="0">
                <a:solidFill>
                  <a:srgbClr val="1F497D"/>
                </a:solidFill>
              </a:rPr>
              <a:pPr/>
              <a:t>8/17/2015</a:t>
            </a:fld>
            <a:endParaRPr lang="en-US">
              <a:solidFill>
                <a:srgbClr val="1F497D"/>
              </a:solidFill>
            </a:endParaRPr>
          </a:p>
        </p:txBody>
      </p:sp>
      <p:sp>
        <p:nvSpPr>
          <p:cNvPr id="7" name="Slide Number Placeholder 6"/>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
        <p:nvSpPr>
          <p:cNvPr id="10" name="Rectangle 9"/>
          <p:cNvSpPr/>
          <p:nvPr/>
        </p:nvSpPr>
        <p:spPr>
          <a:xfrm>
            <a:off x="975360" y="7044267"/>
            <a:ext cx="11054080" cy="195072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2" name="Rectangle 11"/>
          <p:cNvSpPr/>
          <p:nvPr/>
        </p:nvSpPr>
        <p:spPr>
          <a:xfrm>
            <a:off x="1083733" y="7152640"/>
            <a:ext cx="10809977" cy="17108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1F497D"/>
              </a:solidFill>
            </a:endParaRPr>
          </a:p>
        </p:txBody>
      </p:sp>
      <p:sp>
        <p:nvSpPr>
          <p:cNvPr id="13" name="Rectangle 12"/>
          <p:cNvSpPr/>
          <p:nvPr/>
        </p:nvSpPr>
        <p:spPr>
          <a:xfrm>
            <a:off x="1300480" y="8019627"/>
            <a:ext cx="10422775" cy="642412"/>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1" name="Rectangle 10"/>
          <p:cNvSpPr/>
          <p:nvPr/>
        </p:nvSpPr>
        <p:spPr>
          <a:xfrm>
            <a:off x="861282" y="7217664"/>
            <a:ext cx="11301171" cy="156057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4" name="Text Placeholder 3"/>
          <p:cNvSpPr>
            <a:spLocks noGrp="1"/>
          </p:cNvSpPr>
          <p:nvPr>
            <p:ph type="body" sz="half" idx="2"/>
          </p:nvPr>
        </p:nvSpPr>
        <p:spPr>
          <a:xfrm>
            <a:off x="1360055" y="8044880"/>
            <a:ext cx="10303625" cy="571328"/>
          </a:xfrm>
        </p:spPr>
        <p:txBody>
          <a:bodyPr anchor="ctr">
            <a:normAutofit/>
          </a:bodyPr>
          <a:lstStyle>
            <a:lvl1pPr marL="0" indent="0" algn="ctr">
              <a:buNone/>
              <a:defRPr sz="2133" cap="all" spc="356" baseline="0">
                <a:solidFill>
                  <a:srgbClr val="FFFFFF"/>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2" name="Title 1"/>
          <p:cNvSpPr>
            <a:spLocks noGrp="1"/>
          </p:cNvSpPr>
          <p:nvPr>
            <p:ph type="title"/>
          </p:nvPr>
        </p:nvSpPr>
        <p:spPr>
          <a:xfrm>
            <a:off x="1300480" y="7261014"/>
            <a:ext cx="10422775" cy="743883"/>
          </a:xfrm>
        </p:spPr>
        <p:txBody>
          <a:bodyPr anchor="ctr" anchorCtr="0"/>
          <a:lstStyle>
            <a:lvl1pPr algn="ctr">
              <a:defRPr sz="2844" b="0">
                <a:solidFill>
                  <a:schemeClr val="accent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084065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7EF60B-7E0F-4EF4-9CFC-75936BDAB7FC}" type="datetime1">
              <a:rPr lang="en-US" smtClean="0">
                <a:solidFill>
                  <a:srgbClr val="1F497D"/>
                </a:solidFill>
              </a:rPr>
              <a:pPr/>
              <a:t>8/17/2015</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9517680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758865" y="325120"/>
            <a:ext cx="2644309" cy="8707746"/>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8" name="Rectangle 7"/>
          <p:cNvSpPr/>
          <p:nvPr/>
        </p:nvSpPr>
        <p:spPr>
          <a:xfrm>
            <a:off x="9891876" y="499782"/>
            <a:ext cx="2378290" cy="835842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2" name="Vertical Title 1"/>
          <p:cNvSpPr>
            <a:spLocks noGrp="1"/>
          </p:cNvSpPr>
          <p:nvPr>
            <p:ph type="title" orient="vert"/>
          </p:nvPr>
        </p:nvSpPr>
        <p:spPr>
          <a:xfrm>
            <a:off x="10024644" y="562386"/>
            <a:ext cx="2112755" cy="82332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541866"/>
            <a:ext cx="8778240" cy="8236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B2171-839A-4B9C-BB6B-419D7DE5ECDB}" type="datetime1">
              <a:rPr lang="en-US" smtClean="0">
                <a:solidFill>
                  <a:srgbClr val="1F497D"/>
                </a:solidFill>
              </a:rPr>
              <a:pPr/>
              <a:t>8/17/2015</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42633569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38528" y="6614244"/>
            <a:ext cx="11727744" cy="1085902"/>
          </a:xfrm>
          <a:effectLst>
            <a:outerShdw blurRad="63500" dist="38100" dir="2700000" algn="ctr" rotWithShape="0">
              <a:srgbClr val="002060">
                <a:alpha val="68000"/>
              </a:srgbClr>
            </a:outerShdw>
          </a:effectLst>
        </p:spPr>
        <p:txBody>
          <a:bodyPr>
            <a:normAutofit/>
          </a:bodyPr>
          <a:lstStyle>
            <a:lvl1pPr algn="r">
              <a:defRPr sz="4835">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38528" y="7700146"/>
            <a:ext cx="11727744" cy="868722"/>
          </a:xfrm>
        </p:spPr>
        <p:txBody>
          <a:bodyPr>
            <a:normAutofit/>
          </a:bodyPr>
          <a:lstStyle>
            <a:lvl1pPr marL="0" indent="0" algn="r">
              <a:buNone/>
              <a:defRPr sz="3982">
                <a:solidFill>
                  <a:schemeClr val="bg1">
                    <a:lumMod val="9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64A71B34-38A7-468A-BBE2-922F4125344C}"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402936007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buchet-Gray-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bg1"/>
                </a:solidFill>
              </a:defRPr>
            </a:lvl1pPr>
          </a:lstStyle>
          <a:p>
            <a:pPr lvl="0"/>
            <a:r>
              <a:rPr lang="en-US" dirty="0" smtClean="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defRPr>
            </a:lvl1pPr>
          </a:lstStyle>
          <a:p>
            <a:pPr lvl="0"/>
            <a:r>
              <a:rPr lang="en-US" sz="2844" b="1" i="1" dirty="0" smtClean="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0067744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8528" y="2053454"/>
            <a:ext cx="11704320" cy="868722"/>
          </a:xfrm>
        </p:spPr>
        <p:txBody>
          <a:bodyPr>
            <a:normAutofit/>
          </a:bodyPr>
          <a:lstStyle>
            <a:lvl1pPr algn="r">
              <a:defRPr sz="512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38528" y="3139357"/>
            <a:ext cx="11704320" cy="6081051"/>
          </a:xfrm>
        </p:spPr>
        <p:txBody>
          <a:bodyPr/>
          <a:lstStyle>
            <a:lvl1pPr>
              <a:defRPr sz="3982">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7BF5A1C-A8DA-4BCD-B146-446A8B44F84D}"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1118536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27511" y="750372"/>
            <a:ext cx="9338758" cy="1085902"/>
          </a:xfrm>
        </p:spPr>
        <p:txBody>
          <a:bodyPr>
            <a:normAutofit/>
          </a:bodyPr>
          <a:lstStyle>
            <a:lvl1pPr algn="l">
              <a:defRPr sz="512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27513" y="2053454"/>
            <a:ext cx="9338758" cy="6081052"/>
          </a:xfrm>
        </p:spPr>
        <p:txBody>
          <a:bodyPr/>
          <a:lstStyle>
            <a:lvl1pPr>
              <a:defRPr sz="3982">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A36008-97E9-4AC5-A6A1-733821272311}"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6250409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689"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090A5-BF18-4C3C-9636-2889768FEC56}"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8819050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240" y="1184732"/>
            <a:ext cx="11704320" cy="83146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2275841"/>
            <a:ext cx="5743787" cy="6436925"/>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328CF7-9068-45C6-A8B7-EEB248803AC9}" type="datetime1">
              <a:rPr lang="en-US" smtClean="0">
                <a:solidFill>
                  <a:srgbClr val="FFFFFF">
                    <a:tint val="75000"/>
                  </a:srgbClr>
                </a:solidFill>
              </a:rPr>
              <a:pPr/>
              <a:t>8/17/2015</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017306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8528" y="2053454"/>
            <a:ext cx="11704320" cy="756878"/>
          </a:xfrm>
        </p:spPr>
        <p:txBody>
          <a:bodyPr>
            <a:normAutofit/>
          </a:bodyPr>
          <a:lstStyle>
            <a:lvl1pPr algn="r">
              <a:defRPr sz="512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8528" y="2895092"/>
            <a:ext cx="5746045" cy="909884"/>
          </a:xfrm>
        </p:spPr>
        <p:txBody>
          <a:bodyPr anchor="b"/>
          <a:lstStyle>
            <a:lvl1pPr marL="0" indent="0">
              <a:buNone/>
              <a:defRPr sz="3413" b="1">
                <a:solidFill>
                  <a:schemeClr val="bg1">
                    <a:lumMod val="9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smtClean="0"/>
              <a:t>Click to edit Master text styles</a:t>
            </a:r>
          </a:p>
        </p:txBody>
      </p:sp>
      <p:sp>
        <p:nvSpPr>
          <p:cNvPr id="4" name="Content Placeholder 3"/>
          <p:cNvSpPr>
            <a:spLocks noGrp="1"/>
          </p:cNvSpPr>
          <p:nvPr>
            <p:ph sz="half" idx="2"/>
          </p:nvPr>
        </p:nvSpPr>
        <p:spPr>
          <a:xfrm>
            <a:off x="638528" y="3790898"/>
            <a:ext cx="5746045" cy="4316527"/>
          </a:xfrm>
        </p:spPr>
        <p:txBody>
          <a:bodyPr/>
          <a:lstStyle>
            <a:lvl1pPr>
              <a:defRPr sz="3413">
                <a:solidFill>
                  <a:schemeClr val="bg1">
                    <a:lumMod val="95000"/>
                  </a:schemeClr>
                </a:solidFill>
              </a:defRPr>
            </a:lvl1pPr>
            <a:lvl2pPr>
              <a:defRPr sz="2844">
                <a:solidFill>
                  <a:schemeClr val="bg1">
                    <a:lumMod val="95000"/>
                  </a:schemeClr>
                </a:solidFill>
              </a:defRPr>
            </a:lvl2pPr>
            <a:lvl3pPr>
              <a:defRPr sz="2560">
                <a:solidFill>
                  <a:schemeClr val="bg1">
                    <a:lumMod val="95000"/>
                  </a:schemeClr>
                </a:solidFill>
              </a:defRPr>
            </a:lvl3pPr>
            <a:lvl4pPr>
              <a:defRPr sz="2276">
                <a:solidFill>
                  <a:schemeClr val="bg1">
                    <a:lumMod val="95000"/>
                  </a:schemeClr>
                </a:solidFill>
              </a:defRPr>
            </a:lvl4pPr>
            <a:lvl5pPr>
              <a:defRPr sz="2276">
                <a:solidFill>
                  <a:schemeClr val="bg1">
                    <a:lumMod val="95000"/>
                  </a:schemeClr>
                </a:solidFill>
              </a:defRPr>
            </a:lvl5pPr>
            <a:lvl6pPr>
              <a:defRPr sz="2276"/>
            </a:lvl6pPr>
            <a:lvl7pPr>
              <a:defRPr sz="2276"/>
            </a:lvl7pPr>
            <a:lvl8pPr>
              <a:defRPr sz="2276"/>
            </a:lvl8pPr>
            <a:lvl9pPr>
              <a:defRPr sz="22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594547" y="2895092"/>
            <a:ext cx="5748302" cy="909884"/>
          </a:xfrm>
        </p:spPr>
        <p:txBody>
          <a:bodyPr anchor="b"/>
          <a:lstStyle>
            <a:lvl1pPr marL="0" indent="0">
              <a:buNone/>
              <a:defRPr sz="3413" b="1">
                <a:solidFill>
                  <a:schemeClr val="bg1">
                    <a:lumMod val="95000"/>
                  </a:schemeClr>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dirty="0" smtClean="0"/>
              <a:t>Click to edit Master text styles</a:t>
            </a:r>
          </a:p>
        </p:txBody>
      </p:sp>
      <p:sp>
        <p:nvSpPr>
          <p:cNvPr id="6" name="Content Placeholder 5"/>
          <p:cNvSpPr>
            <a:spLocks noGrp="1"/>
          </p:cNvSpPr>
          <p:nvPr>
            <p:ph sz="quarter" idx="4"/>
          </p:nvPr>
        </p:nvSpPr>
        <p:spPr>
          <a:xfrm>
            <a:off x="6594547" y="3790898"/>
            <a:ext cx="5748302" cy="4316527"/>
          </a:xfrm>
        </p:spPr>
        <p:txBody>
          <a:bodyPr/>
          <a:lstStyle>
            <a:lvl1pPr>
              <a:defRPr sz="3413">
                <a:solidFill>
                  <a:schemeClr val="bg1">
                    <a:lumMod val="95000"/>
                  </a:schemeClr>
                </a:solidFill>
              </a:defRPr>
            </a:lvl1pPr>
            <a:lvl2pPr>
              <a:defRPr sz="2844">
                <a:solidFill>
                  <a:schemeClr val="bg1">
                    <a:lumMod val="95000"/>
                  </a:schemeClr>
                </a:solidFill>
              </a:defRPr>
            </a:lvl2pPr>
            <a:lvl3pPr>
              <a:defRPr sz="2560">
                <a:solidFill>
                  <a:schemeClr val="bg1">
                    <a:lumMod val="95000"/>
                  </a:schemeClr>
                </a:solidFill>
              </a:defRPr>
            </a:lvl3pPr>
            <a:lvl4pPr>
              <a:defRPr sz="2276">
                <a:solidFill>
                  <a:schemeClr val="bg1">
                    <a:lumMod val="95000"/>
                  </a:schemeClr>
                </a:solidFill>
              </a:defRPr>
            </a:lvl4pPr>
            <a:lvl5pPr>
              <a:defRPr sz="2276">
                <a:solidFill>
                  <a:schemeClr val="bg1">
                    <a:lumMod val="95000"/>
                  </a:schemeClr>
                </a:solidFill>
              </a:defRPr>
            </a:lvl5pPr>
            <a:lvl6pPr>
              <a:defRPr sz="2276"/>
            </a:lvl6pPr>
            <a:lvl7pPr>
              <a:defRPr sz="2276"/>
            </a:lvl7pPr>
            <a:lvl8pPr>
              <a:defRPr sz="2276"/>
            </a:lvl8pPr>
            <a:lvl9pPr>
              <a:defRPr sz="2276"/>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12C47A6-0C6B-4B9D-BA70-D941A4EFEC25}" type="datetime1">
              <a:rPr lang="en-US" smtClean="0">
                <a:solidFill>
                  <a:srgbClr val="FFFFFF">
                    <a:tint val="75000"/>
                  </a:srgbClr>
                </a:solidFill>
              </a:rPr>
              <a:pPr/>
              <a:t>8/17/2015</a:t>
            </a:fld>
            <a:endParaRPr lang="en-US" dirty="0">
              <a:solidFill>
                <a:srgbClr val="FFFFFF">
                  <a:tint val="75000"/>
                </a:srgbClr>
              </a:solidFill>
            </a:endParaRPr>
          </a:p>
        </p:txBody>
      </p:sp>
      <p:sp>
        <p:nvSpPr>
          <p:cNvPr id="8" name="Footer Placeholder 7"/>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5481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3D7FA-C968-44F5-9F0D-0B9324CDC254}" type="datetime1">
              <a:rPr lang="en-US" smtClean="0">
                <a:solidFill>
                  <a:srgbClr val="FFFFFF">
                    <a:tint val="75000"/>
                  </a:srgbClr>
                </a:solidFill>
              </a:rPr>
              <a:pPr/>
              <a:t>8/17/2015</a:t>
            </a:fld>
            <a:endParaRPr lang="en-US" dirty="0">
              <a:solidFill>
                <a:srgbClr val="FFFFFF">
                  <a:tint val="75000"/>
                </a:srgbClr>
              </a:solidFill>
            </a:endParaRPr>
          </a:p>
        </p:txBody>
      </p:sp>
      <p:sp>
        <p:nvSpPr>
          <p:cNvPr id="4" name="Footer Placeholder 3"/>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702479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7B88FC-3379-4221-AE40-E9419F52E936}" type="datetime1">
              <a:rPr lang="en-US" smtClean="0">
                <a:solidFill>
                  <a:srgbClr val="FFFFFF">
                    <a:tint val="75000"/>
                  </a:srgbClr>
                </a:solidFill>
              </a:rPr>
              <a:pPr/>
              <a:t>8/17/2015</a:t>
            </a:fld>
            <a:endParaRPr lang="en-US" dirty="0">
              <a:solidFill>
                <a:srgbClr val="FFFFFF">
                  <a:tint val="75000"/>
                </a:srgbClr>
              </a:solidFill>
            </a:endParaRPr>
          </a:p>
        </p:txBody>
      </p:sp>
      <p:sp>
        <p:nvSpPr>
          <p:cNvPr id="3" name="Footer Placeholder 2"/>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23515046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44"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551"/>
            </a:lvl1pPr>
            <a:lvl2pPr>
              <a:defRPr sz="3982"/>
            </a:lvl2pPr>
            <a:lvl3pPr>
              <a:defRPr sz="3413"/>
            </a:lvl3pPr>
            <a:lvl4pPr>
              <a:defRPr sz="2844"/>
            </a:lvl4pPr>
            <a:lvl5pPr>
              <a:defRPr sz="2844"/>
            </a:lvl5pPr>
            <a:lvl6pPr>
              <a:defRPr sz="2844"/>
            </a:lvl6pPr>
            <a:lvl7pPr>
              <a:defRPr sz="2844"/>
            </a:lvl7pPr>
            <a:lvl8pPr>
              <a:defRPr sz="2844"/>
            </a:lvl8pPr>
            <a:lvl9pPr>
              <a:defRPr sz="2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D25495-FCEB-45EA-B06C-25DAC5E16B14}" type="datetime1">
              <a:rPr lang="en-US" smtClean="0">
                <a:solidFill>
                  <a:srgbClr val="FFFFFF">
                    <a:tint val="75000"/>
                  </a:srgbClr>
                </a:solidFill>
              </a:rPr>
              <a:pPr/>
              <a:t>8/17/2015</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924413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44"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endParaRPr lang="en-US"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1991"/>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67C2C-E415-439B-9B09-8BEF53165979}" type="datetime1">
              <a:rPr lang="en-US" smtClean="0">
                <a:solidFill>
                  <a:srgbClr val="FFFFFF">
                    <a:tint val="75000"/>
                  </a:srgbClr>
                </a:solidFill>
              </a:rPr>
              <a:pPr/>
              <a:t>8/17/2015</a:t>
            </a:fld>
            <a:endParaRPr lang="en-US" dirty="0">
              <a:solidFill>
                <a:srgbClr val="FFFFFF">
                  <a:tint val="75000"/>
                </a:srgbClr>
              </a:solidFill>
            </a:endParaRPr>
          </a:p>
        </p:txBody>
      </p:sp>
      <p:sp>
        <p:nvSpPr>
          <p:cNvPr id="6" name="Footer Placeholder 5"/>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33213754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6215ED-5154-495C-A7D0-27CB35DE2485}"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128923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buchet-Gray-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rgbClr val="FFFFFF"/>
                </a:solidFill>
                <a:latin typeface="+mj-lt"/>
                <a:ea typeface="+mj-ea"/>
                <a:cs typeface="+mj-cs"/>
              </a:defRPr>
            </a:lvl1pPr>
          </a:lstStyle>
          <a:p>
            <a:pPr lvl="0" algn="ctr">
              <a:spcBef>
                <a:spcPct val="0"/>
              </a:spcBef>
            </a:pPr>
            <a:r>
              <a:rPr lang="en-US" dirty="0" smtClean="0"/>
              <a:t>Click to edit title</a:t>
            </a:r>
            <a:endParaRPr lang="en-US" dirty="0"/>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lumMod val="60000"/>
                <a:lumOff val="40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lgn="ctr">
              <a:buNone/>
              <a:defRPr sz="2844" b="1" i="1"/>
            </a:lvl1pPr>
            <a:lvl2pPr>
              <a:buNone/>
              <a:defRPr i="1"/>
            </a:lvl2pPr>
            <a:lvl3pPr>
              <a:buNone/>
              <a:defRPr i="1"/>
            </a:lvl3pPr>
            <a:lvl4pPr>
              <a:buNone/>
              <a:defRPr i="1"/>
            </a:lvl4pPr>
            <a:lvl5pPr>
              <a:buNone/>
              <a:defRPr i="1"/>
            </a:lvl5pPr>
          </a:lstStyle>
          <a:p>
            <a:pPr lvl="0"/>
            <a:r>
              <a:rPr lang="en-US" sz="2844" i="1" dirty="0" smtClean="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smtClean="0"/>
              <a:t>Click to edit Master text styles</a:t>
            </a:r>
          </a:p>
          <a:p>
            <a:pPr lvl="1">
              <a:spcBef>
                <a:spcPts val="768"/>
              </a:spcBef>
              <a:buFont typeface="Arial" panose="020B0604020202020204" pitchFamily="34" charset="0"/>
              <a:buChar char="•"/>
            </a:pPr>
            <a:r>
              <a:rPr lang="en-US" smtClean="0"/>
              <a:t>Second level</a:t>
            </a:r>
          </a:p>
          <a:p>
            <a:pPr lvl="2">
              <a:spcBef>
                <a:spcPts val="768"/>
              </a:spcBef>
              <a:buFont typeface="Arial" panose="020B0604020202020204" pitchFamily="34" charset="0"/>
              <a:buChar char="•"/>
            </a:pPr>
            <a:r>
              <a:rPr lang="en-US" smtClean="0"/>
              <a:t>Third level</a:t>
            </a:r>
          </a:p>
          <a:p>
            <a:pPr lvl="3">
              <a:spcBef>
                <a:spcPts val="768"/>
              </a:spcBef>
              <a:buFont typeface="Arial" panose="020B0604020202020204" pitchFamily="34" charset="0"/>
              <a:buChar char="•"/>
            </a:pPr>
            <a:r>
              <a:rPr lang="en-US" smtClean="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1747846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926080" cy="832216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17FEFD-59B1-43C9-BEBC-D554BD2F87B7}" type="datetime1">
              <a:rPr lang="en-US" smtClean="0">
                <a:solidFill>
                  <a:srgbClr val="FFFFFF">
                    <a:tint val="75000"/>
                  </a:srgbClr>
                </a:solidFill>
              </a:rPr>
              <a:pPr/>
              <a:t>8/17/2015</a:t>
            </a:fld>
            <a:endParaRPr lang="en-US" dirty="0">
              <a:solidFill>
                <a:srgbClr val="FFFFFF">
                  <a:tint val="75000"/>
                </a:srgbClr>
              </a:solidFill>
            </a:endParaRPr>
          </a:p>
        </p:txBody>
      </p:sp>
      <p:sp>
        <p:nvSpPr>
          <p:cNvPr id="5" name="Footer Placeholder 4"/>
          <p:cNvSpPr>
            <a:spLocks noGrp="1"/>
          </p:cNvSpPr>
          <p:nvPr>
            <p:ph type="ftr" sz="quarter" idx="11"/>
          </p:nvPr>
        </p:nvSpPr>
        <p:spPr/>
        <p:txBody>
          <a:bodyPr/>
          <a:lstStyle/>
          <a:p>
            <a:r>
              <a:rPr lang="en-US" dirty="0" smtClean="0">
                <a:solidFill>
                  <a:srgbClr val="FFFFFF">
                    <a:tint val="75000"/>
                  </a:srgbClr>
                </a:solidFill>
              </a:rPr>
              <a:t>Wyoming Department of Health, Behavioral Health Division 7-2015</a:t>
            </a:r>
            <a:endParaRPr lang="en-US" dirty="0">
              <a:solidFill>
                <a:srgbClr val="FFFFFF">
                  <a:tint val="75000"/>
                </a:srgb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srgbClr val="FFFFFF">
                    <a:tint val="75000"/>
                  </a:srgbClr>
                </a:solidFill>
              </a:rPr>
              <a:pPr/>
              <a:t>‹#›</a:t>
            </a:fld>
            <a:endParaRPr lang="en-US" dirty="0">
              <a:solidFill>
                <a:srgbClr val="FFFFFF">
                  <a:tint val="75000"/>
                </a:srgbClr>
              </a:solidFill>
            </a:endParaRPr>
          </a:p>
        </p:txBody>
      </p:sp>
    </p:spTree>
    <p:extLst>
      <p:ext uri="{BB962C8B-B14F-4D97-AF65-F5344CB8AC3E}">
        <p14:creationId xmlns:p14="http://schemas.microsoft.com/office/powerpoint/2010/main" val="18723752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709334"/>
            <a:ext cx="10728960" cy="3689209"/>
          </a:xfrm>
        </p:spPr>
        <p:txBody>
          <a:bodyPr anchor="b"/>
          <a:lstStyle>
            <a:lvl1pPr>
              <a:defRPr sz="9387">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5360" y="6502400"/>
            <a:ext cx="9190059" cy="1517227"/>
          </a:xfrm>
        </p:spPr>
        <p:txBody>
          <a:bodyPr anchor="t">
            <a:normAutofit/>
          </a:bodyPr>
          <a:lstStyle>
            <a:lvl1pPr marL="0" indent="0" algn="l">
              <a:buNone/>
              <a:defRPr sz="2844">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EB72D3-3888-4990-AF20-DD7CAF358E9F}" type="datetime1">
              <a:rPr lang="en-US" smtClean="0">
                <a:solidFill>
                  <a:srgbClr val="EEECE1"/>
                </a:solidFill>
              </a:rPr>
              <a:pPr/>
              <a:t>8/17/2015</a:t>
            </a:fld>
            <a:endParaRPr lang="en-US" dirty="0">
              <a:solidFill>
                <a:srgbClr val="EEECE1"/>
              </a:solidFill>
            </a:endParaRPr>
          </a:p>
        </p:txBody>
      </p:sp>
      <p:sp>
        <p:nvSpPr>
          <p:cNvPr id="5" name="Footer Placeholder 4"/>
          <p:cNvSpPr>
            <a:spLocks noGrp="1"/>
          </p:cNvSpPr>
          <p:nvPr>
            <p:ph type="ftr" sz="quarter" idx="11"/>
          </p:nvPr>
        </p:nvSpPr>
        <p:spPr/>
        <p:txBody>
          <a:bodyPr/>
          <a:lstStyle/>
          <a:p>
            <a:r>
              <a:rPr lang="en-US" dirty="0" smtClean="0">
                <a:solidFill>
                  <a:srgbClr val="EEECE1"/>
                </a:solidFill>
              </a:rPr>
              <a:t>HCBS Strategies, Inc.               March 2014</a:t>
            </a:r>
            <a:endParaRPr lang="en-US" dirty="0">
              <a:solidFill>
                <a:srgbClr val="EEECE1"/>
              </a:solidFill>
            </a:endParaRPr>
          </a:p>
        </p:txBody>
      </p:sp>
      <p:sp>
        <p:nvSpPr>
          <p:cNvPr id="6" name="Slide Number Placeholder 5"/>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4082269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05DC0-4D24-40F7-B334-B8DD8ABB0A5C}" type="datetime1">
              <a:rPr lang="en-US" smtClean="0">
                <a:solidFill>
                  <a:srgbClr val="EEECE1"/>
                </a:solidFill>
              </a:rPr>
              <a:pPr/>
              <a:t>8/17/2015</a:t>
            </a:fld>
            <a:endParaRPr lang="en-US" dirty="0">
              <a:solidFill>
                <a:srgbClr val="EEECE1"/>
              </a:solidFill>
            </a:endParaRPr>
          </a:p>
        </p:txBody>
      </p:sp>
      <p:sp>
        <p:nvSpPr>
          <p:cNvPr id="5" name="Footer Placeholder 4"/>
          <p:cNvSpPr>
            <a:spLocks noGrp="1"/>
          </p:cNvSpPr>
          <p:nvPr>
            <p:ph type="ftr" sz="quarter" idx="11"/>
          </p:nvPr>
        </p:nvSpPr>
        <p:spPr/>
        <p:txBody>
          <a:bodyPr/>
          <a:lstStyle/>
          <a:p>
            <a:r>
              <a:rPr lang="en-US" dirty="0" smtClean="0">
                <a:solidFill>
                  <a:srgbClr val="EEECE1"/>
                </a:solidFill>
              </a:rPr>
              <a:t>HCBS Strategies, Inc.               March 2014</a:t>
            </a:r>
            <a:endParaRPr lang="en-US" dirty="0">
              <a:solidFill>
                <a:srgbClr val="EEECE1"/>
              </a:solidFill>
            </a:endParaRPr>
          </a:p>
        </p:txBody>
      </p:sp>
      <p:sp>
        <p:nvSpPr>
          <p:cNvPr id="6" name="Slide Number Placeholder 5"/>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0251800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7802880"/>
            <a:ext cx="10893777" cy="1661724"/>
          </a:xfrm>
        </p:spPr>
        <p:txBody>
          <a:bodyPr anchor="t"/>
          <a:lstStyle>
            <a:lvl1pPr algn="l">
              <a:defRPr sz="512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027291" y="5479627"/>
            <a:ext cx="8726310" cy="2323254"/>
          </a:xfrm>
        </p:spPr>
        <p:txBody>
          <a:bodyPr anchor="b"/>
          <a:lstStyle>
            <a:lvl1pPr marL="0" indent="0">
              <a:buNone/>
              <a:defRPr sz="2844">
                <a:solidFill>
                  <a:schemeClr val="tx1">
                    <a:tint val="7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0552EA-AE3A-49FE-9A75-DB7515180218}" type="datetime1">
              <a:rPr lang="en-US" smtClean="0">
                <a:solidFill>
                  <a:srgbClr val="EEECE1"/>
                </a:solidFill>
              </a:rPr>
              <a:pPr/>
              <a:t>8/17/2015</a:t>
            </a:fld>
            <a:endParaRPr lang="en-US" dirty="0">
              <a:solidFill>
                <a:srgbClr val="EEECE1"/>
              </a:solidFill>
            </a:endParaRPr>
          </a:p>
        </p:txBody>
      </p:sp>
      <p:sp>
        <p:nvSpPr>
          <p:cNvPr id="5" name="Footer Placeholder 4"/>
          <p:cNvSpPr>
            <a:spLocks noGrp="1"/>
          </p:cNvSpPr>
          <p:nvPr>
            <p:ph type="ftr" sz="quarter" idx="11"/>
          </p:nvPr>
        </p:nvSpPr>
        <p:spPr/>
        <p:txBody>
          <a:bodyPr/>
          <a:lstStyle/>
          <a:p>
            <a:r>
              <a:rPr lang="en-US" dirty="0" smtClean="0">
                <a:solidFill>
                  <a:srgbClr val="EEECE1"/>
                </a:solidFill>
              </a:rPr>
              <a:t>HCBS Strategies, Inc.               March 2014</a:t>
            </a:r>
            <a:endParaRPr lang="en-US" dirty="0">
              <a:solidFill>
                <a:srgbClr val="EEECE1"/>
              </a:solidFill>
            </a:endParaRPr>
          </a:p>
        </p:txBody>
      </p:sp>
      <p:sp>
        <p:nvSpPr>
          <p:cNvPr id="6" name="Slide Number Placeholder 5"/>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3874264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0" y="2184806"/>
            <a:ext cx="5201920" cy="6528410"/>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85653" y="2184806"/>
            <a:ext cx="5201920" cy="6528410"/>
          </a:xfrm>
        </p:spPr>
        <p:txBody>
          <a:bodyPr/>
          <a:lstStyle>
            <a:lvl1pPr>
              <a:defRPr sz="3982"/>
            </a:lvl1pPr>
            <a:lvl2pPr>
              <a:defRPr sz="3413"/>
            </a:lvl2pPr>
            <a:lvl3pPr>
              <a:defRPr sz="2844"/>
            </a:lvl3pPr>
            <a:lvl4pPr>
              <a:defRPr sz="2560"/>
            </a:lvl4pPr>
            <a:lvl5pPr>
              <a:defRPr sz="2560"/>
            </a:lvl5pPr>
            <a:lvl6pPr>
              <a:defRPr sz="2560"/>
            </a:lvl6pPr>
            <a:lvl7pPr>
              <a:defRPr sz="2560"/>
            </a:lvl7pPr>
            <a:lvl8pPr>
              <a:defRPr sz="2560"/>
            </a:lvl8pPr>
            <a:lvl9pPr>
              <a:defRPr sz="25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8D0459-9533-4E8F-AF92-28DB00AD76D0}" type="datetime1">
              <a:rPr lang="en-US" smtClean="0">
                <a:solidFill>
                  <a:srgbClr val="EEECE1"/>
                </a:solidFill>
              </a:rPr>
              <a:pPr/>
              <a:t>8/17/2015</a:t>
            </a:fld>
            <a:endParaRPr lang="en-US" dirty="0">
              <a:solidFill>
                <a:srgbClr val="EEECE1"/>
              </a:solidFill>
            </a:endParaRPr>
          </a:p>
        </p:txBody>
      </p:sp>
      <p:sp>
        <p:nvSpPr>
          <p:cNvPr id="6" name="Footer Placeholder 5"/>
          <p:cNvSpPr>
            <a:spLocks noGrp="1"/>
          </p:cNvSpPr>
          <p:nvPr>
            <p:ph type="ftr" sz="quarter" idx="11"/>
          </p:nvPr>
        </p:nvSpPr>
        <p:spPr/>
        <p:txBody>
          <a:bodyPr/>
          <a:lstStyle/>
          <a:p>
            <a:r>
              <a:rPr lang="en-US" dirty="0" smtClean="0">
                <a:solidFill>
                  <a:srgbClr val="EEECE1"/>
                </a:solidFill>
              </a:rPr>
              <a:t>HCBS Strategies, Inc.               March 2014</a:t>
            </a:r>
            <a:endParaRPr lang="en-US" dirty="0">
              <a:solidFill>
                <a:srgbClr val="EEECE1"/>
              </a:solidFill>
            </a:endParaRPr>
          </a:p>
        </p:txBody>
      </p:sp>
      <p:sp>
        <p:nvSpPr>
          <p:cNvPr id="7" name="Slide Number Placeholder 6"/>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38774990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201920" cy="909884"/>
          </a:xfrm>
        </p:spPr>
        <p:txBody>
          <a:bodyPr anchor="b">
            <a:noAutofit/>
          </a:bodyPr>
          <a:lstStyle>
            <a:lvl1pPr marL="0" indent="0" algn="ctr">
              <a:buNone/>
              <a:defRPr sz="2844" b="1">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4" name="Content Placeholder 3"/>
          <p:cNvSpPr>
            <a:spLocks noGrp="1"/>
          </p:cNvSpPr>
          <p:nvPr>
            <p:ph sz="half" idx="2"/>
          </p:nvPr>
        </p:nvSpPr>
        <p:spPr>
          <a:xfrm>
            <a:off x="650240" y="3093155"/>
            <a:ext cx="5201920"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85653" y="2183272"/>
            <a:ext cx="5201920" cy="909884"/>
          </a:xfrm>
        </p:spPr>
        <p:txBody>
          <a:bodyPr anchor="b">
            <a:noAutofit/>
          </a:bodyPr>
          <a:lstStyle>
            <a:lvl1pPr marL="0" indent="0" algn="ctr">
              <a:buNone/>
              <a:defRPr sz="2844" b="1">
                <a:solidFill>
                  <a:schemeClr val="tx2"/>
                </a:solidFill>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smtClean="0"/>
              <a:t>Click to edit Master text styles</a:t>
            </a:r>
          </a:p>
        </p:txBody>
      </p:sp>
      <p:sp>
        <p:nvSpPr>
          <p:cNvPr id="6" name="Content Placeholder 5"/>
          <p:cNvSpPr>
            <a:spLocks noGrp="1"/>
          </p:cNvSpPr>
          <p:nvPr>
            <p:ph sz="quarter" idx="4"/>
          </p:nvPr>
        </p:nvSpPr>
        <p:spPr>
          <a:xfrm>
            <a:off x="6285653" y="3093155"/>
            <a:ext cx="5201920" cy="5619610"/>
          </a:xfrm>
        </p:spPr>
        <p:txBody>
          <a:bodyPr/>
          <a:lstStyle>
            <a:lvl1pPr>
              <a:defRPr sz="3413"/>
            </a:lvl1pPr>
            <a:lvl2pPr>
              <a:defRPr sz="2844"/>
            </a:lvl2pPr>
            <a:lvl3pPr>
              <a:defRPr sz="2560"/>
            </a:lvl3pPr>
            <a:lvl4pPr>
              <a:defRPr sz="2276"/>
            </a:lvl4pPr>
            <a:lvl5pPr>
              <a:defRPr sz="2276"/>
            </a:lvl5pPr>
            <a:lvl6pPr>
              <a:defRPr sz="2276"/>
            </a:lvl6pPr>
            <a:lvl7pPr>
              <a:defRPr sz="2276"/>
            </a:lvl7pPr>
            <a:lvl8pPr>
              <a:defRPr sz="2276"/>
            </a:lvl8pPr>
            <a:lvl9pPr>
              <a:defRPr sz="227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79938-0C56-4F9D-9ED5-094786AD0241}" type="datetime1">
              <a:rPr lang="en-US" smtClean="0">
                <a:solidFill>
                  <a:srgbClr val="EEECE1"/>
                </a:solidFill>
              </a:rPr>
              <a:pPr/>
              <a:t>8/17/2015</a:t>
            </a:fld>
            <a:endParaRPr lang="en-US" dirty="0">
              <a:solidFill>
                <a:srgbClr val="EEECE1"/>
              </a:solidFill>
            </a:endParaRPr>
          </a:p>
        </p:txBody>
      </p:sp>
      <p:sp>
        <p:nvSpPr>
          <p:cNvPr id="8" name="Footer Placeholder 7"/>
          <p:cNvSpPr>
            <a:spLocks noGrp="1"/>
          </p:cNvSpPr>
          <p:nvPr>
            <p:ph type="ftr" sz="quarter" idx="11"/>
          </p:nvPr>
        </p:nvSpPr>
        <p:spPr/>
        <p:txBody>
          <a:bodyPr/>
          <a:lstStyle/>
          <a:p>
            <a:r>
              <a:rPr lang="en-US" dirty="0" smtClean="0">
                <a:solidFill>
                  <a:srgbClr val="EEECE1"/>
                </a:solidFill>
              </a:rPr>
              <a:t>HCBS Strategies, Inc.               March 2014</a:t>
            </a:r>
            <a:endParaRPr lang="en-US" dirty="0">
              <a:solidFill>
                <a:srgbClr val="EEECE1"/>
              </a:solidFill>
            </a:endParaRPr>
          </a:p>
        </p:txBody>
      </p:sp>
      <p:sp>
        <p:nvSpPr>
          <p:cNvPr id="9" name="Slide Number Placeholder 8"/>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3872932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4AC25-108C-4352-986C-76677CDEAE70}" type="datetime1">
              <a:rPr lang="en-US" smtClean="0">
                <a:solidFill>
                  <a:srgbClr val="EEECE1"/>
                </a:solidFill>
              </a:rPr>
              <a:pPr/>
              <a:t>8/17/2015</a:t>
            </a:fld>
            <a:endParaRPr lang="en-US" dirty="0">
              <a:solidFill>
                <a:srgbClr val="EEECE1"/>
              </a:solidFill>
            </a:endParaRPr>
          </a:p>
        </p:txBody>
      </p:sp>
      <p:sp>
        <p:nvSpPr>
          <p:cNvPr id="4" name="Footer Placeholder 3"/>
          <p:cNvSpPr>
            <a:spLocks noGrp="1"/>
          </p:cNvSpPr>
          <p:nvPr>
            <p:ph type="ftr" sz="quarter" idx="11"/>
          </p:nvPr>
        </p:nvSpPr>
        <p:spPr/>
        <p:txBody>
          <a:bodyPr/>
          <a:lstStyle/>
          <a:p>
            <a:r>
              <a:rPr lang="en-US" dirty="0" smtClean="0">
                <a:solidFill>
                  <a:srgbClr val="EEECE1"/>
                </a:solidFill>
              </a:rPr>
              <a:t>HCBS Strategies, Inc.               February 2014</a:t>
            </a:r>
            <a:endParaRPr lang="en-US" dirty="0">
              <a:solidFill>
                <a:srgbClr val="EEECE1"/>
              </a:solidFill>
            </a:endParaRPr>
          </a:p>
        </p:txBody>
      </p:sp>
      <p:sp>
        <p:nvSpPr>
          <p:cNvPr id="5" name="Slide Number Placeholder 4"/>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998196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1F0CC-D752-43F5-B4D0-80CFD6CF0027}" type="datetime1">
              <a:rPr lang="en-US" smtClean="0">
                <a:solidFill>
                  <a:srgbClr val="EEECE1"/>
                </a:solidFill>
              </a:rPr>
              <a:pPr/>
              <a:t>8/17/2015</a:t>
            </a:fld>
            <a:endParaRPr lang="en-US" dirty="0">
              <a:solidFill>
                <a:srgbClr val="EEECE1"/>
              </a:solidFill>
            </a:endParaRPr>
          </a:p>
        </p:txBody>
      </p:sp>
      <p:sp>
        <p:nvSpPr>
          <p:cNvPr id="3" name="Footer Placeholder 2"/>
          <p:cNvSpPr>
            <a:spLocks noGrp="1"/>
          </p:cNvSpPr>
          <p:nvPr>
            <p:ph type="ftr" sz="quarter" idx="11"/>
          </p:nvPr>
        </p:nvSpPr>
        <p:spPr/>
        <p:txBody>
          <a:bodyPr/>
          <a:lstStyle/>
          <a:p>
            <a:r>
              <a:rPr lang="en-US" dirty="0" smtClean="0">
                <a:solidFill>
                  <a:srgbClr val="EEECE1"/>
                </a:solidFill>
              </a:rPr>
              <a:t>HCBS Strategies, Inc.               February 2014</a:t>
            </a:r>
            <a:endParaRPr lang="en-US" dirty="0">
              <a:solidFill>
                <a:srgbClr val="EEECE1"/>
              </a:solidFill>
            </a:endParaRPr>
          </a:p>
        </p:txBody>
      </p:sp>
      <p:sp>
        <p:nvSpPr>
          <p:cNvPr id="4" name="Slide Number Placeholder 3"/>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36810364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3495" y="7815885"/>
            <a:ext cx="11054080" cy="845312"/>
          </a:xfrm>
        </p:spPr>
        <p:txBody>
          <a:bodyPr anchor="b"/>
          <a:lstStyle>
            <a:lvl1pPr algn="ctr">
              <a:defRPr sz="3129"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33493" y="8669867"/>
            <a:ext cx="11054081" cy="866987"/>
          </a:xfrm>
        </p:spPr>
        <p:txBody>
          <a:bodyPr>
            <a:normAutofit/>
          </a:bodyPr>
          <a:lstStyle>
            <a:lvl1pPr marL="0" indent="0" algn="ctr">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E7E526-9340-46B6-BF0C-9A09EEB83D64}" type="datetime1">
              <a:rPr lang="en-US" smtClean="0">
                <a:solidFill>
                  <a:srgbClr val="EEECE1"/>
                </a:solidFill>
              </a:rPr>
              <a:pPr/>
              <a:t>8/17/2015</a:t>
            </a:fld>
            <a:endParaRPr lang="en-US" dirty="0">
              <a:solidFill>
                <a:srgbClr val="EEECE1"/>
              </a:solidFill>
            </a:endParaRPr>
          </a:p>
        </p:txBody>
      </p:sp>
      <p:sp>
        <p:nvSpPr>
          <p:cNvPr id="6" name="Footer Placeholder 5"/>
          <p:cNvSpPr>
            <a:spLocks noGrp="1"/>
          </p:cNvSpPr>
          <p:nvPr>
            <p:ph type="ftr" sz="quarter" idx="11"/>
          </p:nvPr>
        </p:nvSpPr>
        <p:spPr/>
        <p:txBody>
          <a:bodyPr/>
          <a:lstStyle/>
          <a:p>
            <a:r>
              <a:rPr lang="en-US" dirty="0" smtClean="0">
                <a:solidFill>
                  <a:srgbClr val="EEECE1"/>
                </a:solidFill>
              </a:rPr>
              <a:t>HCBS Strategies, Inc.               February 2014</a:t>
            </a:r>
            <a:endParaRPr lang="en-US" dirty="0">
              <a:solidFill>
                <a:srgbClr val="EEECE1"/>
              </a:solidFill>
            </a:endParaRPr>
          </a:p>
        </p:txBody>
      </p:sp>
      <p:sp>
        <p:nvSpPr>
          <p:cNvPr id="7" name="Slide Number Placeholder 6"/>
          <p:cNvSpPr>
            <a:spLocks noGrp="1"/>
          </p:cNvSpPr>
          <p:nvPr>
            <p:ph type="sldNum" sz="quarter" idx="12"/>
          </p:nvPr>
        </p:nvSpPr>
        <p:spPr/>
        <p:txBody>
          <a:bodyPr/>
          <a:lstStyle/>
          <a:p>
            <a:fld id="{0BFA26DD-C717-4778-8204-C24A07BCCFC3}" type="slidenum">
              <a:rPr lang="en-US" smtClean="0"/>
              <a:pPr/>
              <a:t>‹#›</a:t>
            </a:fld>
            <a:endParaRPr lang="en-US" dirty="0"/>
          </a:p>
        </p:txBody>
      </p:sp>
      <p:sp>
        <p:nvSpPr>
          <p:cNvPr id="9" name="Content Placeholder 8"/>
          <p:cNvSpPr>
            <a:spLocks noGrp="1"/>
          </p:cNvSpPr>
          <p:nvPr>
            <p:ph sz="quarter" idx="13"/>
          </p:nvPr>
        </p:nvSpPr>
        <p:spPr>
          <a:xfrm>
            <a:off x="433493" y="541867"/>
            <a:ext cx="11054080" cy="702981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66369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9158" y="7815507"/>
            <a:ext cx="11054080" cy="845690"/>
          </a:xfrm>
        </p:spPr>
        <p:txBody>
          <a:bodyPr anchor="b"/>
          <a:lstStyle>
            <a:lvl1pPr algn="ctr">
              <a:defRPr sz="3129"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12029440" cy="7802880"/>
          </a:xfrm>
        </p:spPr>
        <p:txBody>
          <a:bodyPr/>
          <a:lstStyle>
            <a:lvl1pPr marL="0" indent="0">
              <a:buNone/>
              <a:defRPr sz="4551"/>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dirty="0" smtClean="0"/>
              <a:t>Click icon to add picture</a:t>
            </a:r>
            <a:endParaRPr lang="en-US" dirty="0"/>
          </a:p>
        </p:txBody>
      </p:sp>
      <p:sp>
        <p:nvSpPr>
          <p:cNvPr id="4" name="Text Placeholder 3"/>
          <p:cNvSpPr>
            <a:spLocks noGrp="1"/>
          </p:cNvSpPr>
          <p:nvPr>
            <p:ph type="body" sz="half" idx="2"/>
          </p:nvPr>
        </p:nvSpPr>
        <p:spPr>
          <a:xfrm>
            <a:off x="429158" y="8669866"/>
            <a:ext cx="11054080" cy="871322"/>
          </a:xfrm>
        </p:spPr>
        <p:txBody>
          <a:bodyPr>
            <a:normAutofit/>
          </a:bodyPr>
          <a:lstStyle>
            <a:lvl1pPr marL="0" indent="0" algn="ctr">
              <a:buNone/>
              <a:defRPr sz="2276"/>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613AB65-FDD4-4F56-A465-2C73763CB83F}" type="datetime1">
              <a:rPr lang="en-US" smtClean="0">
                <a:solidFill>
                  <a:srgbClr val="EEECE1"/>
                </a:solidFill>
              </a:rPr>
              <a:pPr/>
              <a:t>8/17/2015</a:t>
            </a:fld>
            <a:endParaRPr lang="en-US" dirty="0">
              <a:solidFill>
                <a:srgbClr val="EEECE1"/>
              </a:solidFill>
            </a:endParaRPr>
          </a:p>
        </p:txBody>
      </p:sp>
      <p:sp>
        <p:nvSpPr>
          <p:cNvPr id="9" name="Slide Number Placeholder 8"/>
          <p:cNvSpPr>
            <a:spLocks noGrp="1"/>
          </p:cNvSpPr>
          <p:nvPr>
            <p:ph type="sldNum" sz="quarter" idx="11"/>
          </p:nvPr>
        </p:nvSpPr>
        <p:spPr/>
        <p:txBody>
          <a:bodyPr/>
          <a:lstStyle/>
          <a:p>
            <a:fld id="{0BFA26DD-C717-4778-8204-C24A07BCCFC3}"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solidFill>
                  <a:srgbClr val="EEECE1"/>
                </a:solidFill>
              </a:rPr>
              <a:t>HCBS Strategies, Inc.               February 2014</a:t>
            </a:r>
            <a:endParaRPr lang="en-US" dirty="0">
              <a:solidFill>
                <a:srgbClr val="EEECE1"/>
              </a:solidFill>
            </a:endParaRPr>
          </a:p>
        </p:txBody>
      </p:sp>
    </p:spTree>
    <p:extLst>
      <p:ext uri="{BB962C8B-B14F-4D97-AF65-F5344CB8AC3E}">
        <p14:creationId xmlns:p14="http://schemas.microsoft.com/office/powerpoint/2010/main" val="3788488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buchet-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21" y="2286000"/>
            <a:ext cx="6390557" cy="6400800"/>
          </a:xfrm>
          <a:prstGeom prst="rect">
            <a:avLst/>
          </a:prstGeom>
        </p:spPr>
      </p:pic>
    </p:spTree>
    <p:extLst>
      <p:ext uri="{BB962C8B-B14F-4D97-AF65-F5344CB8AC3E}">
        <p14:creationId xmlns:p14="http://schemas.microsoft.com/office/powerpoint/2010/main" val="24928608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92276-C56F-4661-A1D0-32E4354B116B}" type="datetime1">
              <a:rPr lang="en-US" smtClean="0">
                <a:solidFill>
                  <a:srgbClr val="EEECE1"/>
                </a:solidFill>
              </a:rPr>
              <a:pPr/>
              <a:t>8/17/2015</a:t>
            </a:fld>
            <a:endParaRPr lang="en-US" dirty="0">
              <a:solidFill>
                <a:srgbClr val="EEECE1"/>
              </a:solidFill>
            </a:endParaRPr>
          </a:p>
        </p:txBody>
      </p:sp>
      <p:sp>
        <p:nvSpPr>
          <p:cNvPr id="5" name="Footer Placeholder 4"/>
          <p:cNvSpPr>
            <a:spLocks noGrp="1"/>
          </p:cNvSpPr>
          <p:nvPr>
            <p:ph type="ftr" sz="quarter" idx="11"/>
          </p:nvPr>
        </p:nvSpPr>
        <p:spPr/>
        <p:txBody>
          <a:bodyPr/>
          <a:lstStyle/>
          <a:p>
            <a:r>
              <a:rPr lang="en-US" dirty="0" smtClean="0">
                <a:solidFill>
                  <a:srgbClr val="EEECE1"/>
                </a:solidFill>
              </a:rPr>
              <a:t>HCBS Strategies, Inc.               February 2014</a:t>
            </a:r>
            <a:endParaRPr lang="en-US" dirty="0">
              <a:solidFill>
                <a:srgbClr val="EEECE1"/>
              </a:solidFill>
            </a:endParaRPr>
          </a:p>
        </p:txBody>
      </p:sp>
      <p:sp>
        <p:nvSpPr>
          <p:cNvPr id="6" name="Slide Number Placeholder 5"/>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77588931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390597"/>
            <a:ext cx="2492587" cy="832216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0240" y="390597"/>
            <a:ext cx="8561493" cy="83221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D5D20E-A581-4D9A-9748-98C4418A9004}" type="datetime1">
              <a:rPr lang="en-US" smtClean="0">
                <a:solidFill>
                  <a:srgbClr val="EEECE1"/>
                </a:solidFill>
              </a:rPr>
              <a:pPr/>
              <a:t>8/17/2015</a:t>
            </a:fld>
            <a:endParaRPr lang="en-US" dirty="0">
              <a:solidFill>
                <a:srgbClr val="EEECE1"/>
              </a:solidFill>
            </a:endParaRPr>
          </a:p>
        </p:txBody>
      </p:sp>
      <p:sp>
        <p:nvSpPr>
          <p:cNvPr id="5" name="Footer Placeholder 4"/>
          <p:cNvSpPr>
            <a:spLocks noGrp="1"/>
          </p:cNvSpPr>
          <p:nvPr>
            <p:ph type="ftr" sz="quarter" idx="11"/>
          </p:nvPr>
        </p:nvSpPr>
        <p:spPr/>
        <p:txBody>
          <a:bodyPr/>
          <a:lstStyle/>
          <a:p>
            <a:r>
              <a:rPr lang="en-US" dirty="0" smtClean="0">
                <a:solidFill>
                  <a:srgbClr val="EEECE1"/>
                </a:solidFill>
              </a:rPr>
              <a:t>HCBS Strategies, Inc.               February 2014</a:t>
            </a:r>
            <a:endParaRPr lang="en-US" dirty="0">
              <a:solidFill>
                <a:srgbClr val="EEECE1"/>
              </a:solidFill>
            </a:endParaRPr>
          </a:p>
        </p:txBody>
      </p:sp>
      <p:sp>
        <p:nvSpPr>
          <p:cNvPr id="6" name="Slide Number Placeholder 5"/>
          <p:cNvSpPr>
            <a:spLocks noGrp="1"/>
          </p:cNvSpPr>
          <p:nvPr>
            <p:ph type="sldNum" sz="quarter" idx="12"/>
          </p:nvPr>
        </p:nvSpPr>
        <p:spPr/>
        <p:txBody>
          <a:bodyPr/>
          <a:lstStyle/>
          <a:p>
            <a:fld id="{0BFA26DD-C717-4778-8204-C24A07BCCFC3}" type="slidenum">
              <a:rPr lang="en-US" smtClean="0"/>
              <a:pPr/>
              <a:t>‹#›</a:t>
            </a:fld>
            <a:endParaRPr lang="en-US" dirty="0"/>
          </a:p>
        </p:txBody>
      </p:sp>
    </p:spTree>
    <p:extLst>
      <p:ext uri="{BB962C8B-B14F-4D97-AF65-F5344CB8AC3E}">
        <p14:creationId xmlns:p14="http://schemas.microsoft.com/office/powerpoint/2010/main" val="221019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buchet-Gray-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8450" y="2232394"/>
            <a:ext cx="8763550" cy="6454406"/>
          </a:xfrm>
          <a:prstGeom prst="rect">
            <a:avLst/>
          </a:prstGeom>
        </p:spPr>
      </p:pic>
    </p:spTree>
    <p:extLst>
      <p:ext uri="{BB962C8B-B14F-4D97-AF65-F5344CB8AC3E}">
        <p14:creationId xmlns:p14="http://schemas.microsoft.com/office/powerpoint/2010/main" val="21769119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buchet-Gray-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464" y="2524050"/>
            <a:ext cx="5017536" cy="5770283"/>
          </a:xfrm>
          <a:prstGeom prst="rect">
            <a:avLst/>
          </a:prstGeom>
        </p:spPr>
      </p:pic>
    </p:spTree>
    <p:extLst>
      <p:ext uri="{BB962C8B-B14F-4D97-AF65-F5344CB8AC3E}">
        <p14:creationId xmlns:p14="http://schemas.microsoft.com/office/powerpoint/2010/main" val="31337448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buchet-Gray-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Contact Info</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bg1"/>
                </a:solidFill>
                <a:latin typeface="+mj-lt"/>
                <a:ea typeface="Tahoma" panose="020B0604030504040204" pitchFamily="34" charset="0"/>
                <a:cs typeface="Tahoma" panose="020B0604030504040204" pitchFamily="34" charset="0"/>
              </a:defRPr>
            </a:lvl1pPr>
          </a:lstStyle>
          <a:p>
            <a:pPr lvl="0"/>
            <a:r>
              <a:rPr lang="en-US" b="1" dirty="0" smtClean="0"/>
              <a:t>Contact Name #1 (required)</a:t>
            </a:r>
          </a:p>
          <a:p>
            <a:pPr lvl="0"/>
            <a:r>
              <a:rPr lang="en-US" b="0" dirty="0" smtClean="0"/>
              <a:t>Position</a:t>
            </a:r>
          </a:p>
          <a:p>
            <a:pPr lvl="0"/>
            <a:r>
              <a:rPr lang="en-US" b="0" dirty="0" smtClean="0"/>
              <a:t>Email address</a:t>
            </a:r>
          </a:p>
          <a:p>
            <a:pPr lvl="0"/>
            <a:endParaRPr lang="en-US" b="0" dirty="0" smtClean="0"/>
          </a:p>
          <a:p>
            <a:pPr lvl="0"/>
            <a:r>
              <a:rPr lang="en-US" b="1" dirty="0" smtClean="0"/>
              <a:t>Contact Name #2 (optional)</a:t>
            </a:r>
          </a:p>
          <a:p>
            <a:pPr lvl="0"/>
            <a:r>
              <a:rPr lang="en-US" b="0" dirty="0" smtClean="0"/>
              <a:t>Position</a:t>
            </a:r>
          </a:p>
          <a:p>
            <a:pPr lvl="0"/>
            <a:r>
              <a:rPr lang="en-US" b="0" dirty="0" smtClean="0"/>
              <a:t>Email address</a:t>
            </a:r>
            <a:endParaRPr lang="en-US" dirty="0"/>
          </a:p>
        </p:txBody>
      </p:sp>
    </p:spTree>
    <p:extLst>
      <p:ext uri="{BB962C8B-B14F-4D97-AF65-F5344CB8AC3E}">
        <p14:creationId xmlns:p14="http://schemas.microsoft.com/office/powerpoint/2010/main" val="29280852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buchet-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defRPr baseline="0"/>
            </a:lvl1pPr>
          </a:lstStyle>
          <a:p>
            <a:pPr lvl="0"/>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968193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Layout - Gra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bg1"/>
                </a:solidFill>
              </a:defRPr>
            </a:lvl1pPr>
          </a:lstStyle>
          <a:p>
            <a:r>
              <a:rPr lang="en-US" dirty="0" smtClean="0"/>
              <a:t>Click to edit Slide title</a:t>
            </a:r>
            <a:endParaRPr lang="en-US" dirty="0"/>
          </a:p>
        </p:txBody>
      </p:sp>
      <p:sp>
        <p:nvSpPr>
          <p:cNvPr id="4"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smtClean="0"/>
              <a:t>Click to edit Master text styles</a:t>
            </a:r>
          </a:p>
          <a:p>
            <a:pPr lvl="1">
              <a:spcBef>
                <a:spcPts val="768"/>
              </a:spcBef>
              <a:buFont typeface="Arial" panose="020B0604020202020204" pitchFamily="34" charset="0"/>
              <a:buChar char="•"/>
            </a:pPr>
            <a:r>
              <a:rPr lang="en-US" smtClean="0"/>
              <a:t>Second level</a:t>
            </a:r>
          </a:p>
          <a:p>
            <a:pPr lvl="2">
              <a:spcBef>
                <a:spcPts val="768"/>
              </a:spcBef>
              <a:buFont typeface="Arial" panose="020B0604020202020204" pitchFamily="34" charset="0"/>
              <a:buChar char="•"/>
            </a:pPr>
            <a:r>
              <a:rPr lang="en-US" smtClean="0"/>
              <a:t>Third level</a:t>
            </a:r>
          </a:p>
          <a:p>
            <a:pPr lvl="3">
              <a:spcBef>
                <a:spcPts val="768"/>
              </a:spcBef>
              <a:buFont typeface="Arial" panose="020B0604020202020204" pitchFamily="34" charset="0"/>
              <a:buChar char="•"/>
            </a:pPr>
            <a:r>
              <a:rPr lang="en-US" smtClean="0"/>
              <a:t>Fourth level</a:t>
            </a:r>
          </a:p>
        </p:txBody>
      </p:sp>
    </p:spTree>
    <p:extLst>
      <p:ext uri="{BB962C8B-B14F-4D97-AF65-F5344CB8AC3E}">
        <p14:creationId xmlns:p14="http://schemas.microsoft.com/office/powerpoint/2010/main" val="1576975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Blank Layout - Gray">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0"/>
            <a:ext cx="13030200" cy="9771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sp>
        <p:nvSpPr>
          <p:cNvPr id="4"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bg1"/>
                </a:solidFill>
              </a:defRPr>
            </a:lvl1pPr>
          </a:lstStyle>
          <a:p>
            <a:r>
              <a:rPr lang="en-US" dirty="0" smtClean="0"/>
              <a:t>Click to edit Slide title</a:t>
            </a:r>
            <a:endParaRPr lang="en-US" dirty="0"/>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stStyle>
          <a:p>
            <a:pPr lvl="0">
              <a:spcBef>
                <a:spcPts val="768"/>
              </a:spcBef>
              <a:buFont typeface="Arial" panose="020B0604020202020204" pitchFamily="34" charset="0"/>
              <a:buChar char="•"/>
            </a:pPr>
            <a:r>
              <a:rPr lang="en-US" smtClean="0"/>
              <a:t>Click to edit Master text styles</a:t>
            </a:r>
          </a:p>
          <a:p>
            <a:pPr lvl="1">
              <a:spcBef>
                <a:spcPts val="768"/>
              </a:spcBef>
              <a:buFont typeface="Arial" panose="020B0604020202020204" pitchFamily="34" charset="0"/>
              <a:buChar char="•"/>
            </a:pPr>
            <a:r>
              <a:rPr lang="en-US" smtClean="0"/>
              <a:t>Second level</a:t>
            </a:r>
          </a:p>
          <a:p>
            <a:pPr lvl="2">
              <a:spcBef>
                <a:spcPts val="768"/>
              </a:spcBef>
              <a:buFont typeface="Arial" panose="020B0604020202020204" pitchFamily="34" charset="0"/>
              <a:buChar char="•"/>
            </a:pPr>
            <a:r>
              <a:rPr lang="en-US" smtClean="0"/>
              <a:t>Third level</a:t>
            </a:r>
          </a:p>
          <a:p>
            <a:pPr lvl="3">
              <a:spcBef>
                <a:spcPts val="768"/>
              </a:spcBef>
              <a:buFont typeface="Arial" panose="020B0604020202020204" pitchFamily="34" charset="0"/>
              <a:buChar char="•"/>
            </a:pPr>
            <a:r>
              <a:rPr lang="en-US" smtClean="0"/>
              <a:t>Fourth level</a:t>
            </a:r>
          </a:p>
        </p:txBody>
      </p:sp>
      <p:sp>
        <p:nvSpPr>
          <p:cNvPr id="2" name="Slide Number Placeholder 1"/>
          <p:cNvSpPr>
            <a:spLocks noGrp="1"/>
          </p:cNvSpPr>
          <p:nvPr>
            <p:ph type="sldNum" sz="quarter" idx="10"/>
          </p:nvPr>
        </p:nvSpPr>
        <p:spPr/>
        <p:txBody>
          <a:bodyPr/>
          <a:lstStyle>
            <a:lvl1pPr>
              <a:defRPr>
                <a:solidFill>
                  <a:schemeClr val="bg1"/>
                </a:solidFill>
              </a:defRPr>
            </a:lvl1p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50949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buchet-Images-Gray Title">
    <p:spTree>
      <p:nvGrpSpPr>
        <p:cNvPr id="1" name=""/>
        <p:cNvGrpSpPr/>
        <p:nvPr/>
      </p:nvGrpSpPr>
      <p:grpSpPr>
        <a:xfrm>
          <a:off x="0" y="0"/>
          <a:ext cx="0" cy="0"/>
          <a:chOff x="0" y="0"/>
          <a:chExt cx="0" cy="0"/>
        </a:xfrm>
      </p:grpSpPr>
      <p:sp>
        <p:nvSpPr>
          <p:cNvPr id="4" name="Title Placeholder 2"/>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13" name="Date Placeholder 6"/>
          <p:cNvSpPr>
            <a:spLocks noGrp="1"/>
          </p:cNvSpPr>
          <p:nvPr>
            <p:ph type="dt" sz="half" idx="18"/>
          </p:nvPr>
        </p:nvSpPr>
        <p:spPr>
          <a:xfrm>
            <a:off x="8454962" y="7479792"/>
            <a:ext cx="2925762" cy="519112"/>
          </a:xfrm>
        </p:spPr>
        <p:txBody>
          <a:bodyPr/>
          <a:lstStyle/>
          <a:p>
            <a:fld id="{0D6B21D6-F998-49AD-A224-AB141727F7D0}" type="datetime7">
              <a:rPr lang="en-US" smtClean="0"/>
              <a:t>Aug-15</a:t>
            </a:fld>
            <a:endParaRPr lang="en-US"/>
          </a:p>
        </p:txBody>
      </p:sp>
      <p:sp>
        <p:nvSpPr>
          <p:cNvPr id="2" name="Slide Number Placeholder 1"/>
          <p:cNvSpPr>
            <a:spLocks noGrp="1"/>
          </p:cNvSpPr>
          <p:nvPr>
            <p:ph type="sldNum" sz="quarter" idx="17"/>
          </p:nvPr>
        </p:nvSpPr>
        <p:spPr/>
        <p:txBody>
          <a:bodyPr/>
          <a:lstStyle/>
          <a:p>
            <a:fld id="{88E71DEA-C72C-42CF-90F7-E467E0733BC8}" type="slidenum">
              <a:rPr lang="en-US" smtClean="0"/>
              <a:pPr/>
              <a:t>‹#›</a:t>
            </a:fld>
            <a:endParaRPr lang="en-US" dirty="0"/>
          </a:p>
        </p:txBody>
      </p:sp>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7" name="Content Placeholder 11"/>
          <p:cNvSpPr>
            <a:spLocks noGrp="1"/>
          </p:cNvSpPr>
          <p:nvPr>
            <p:ph sz="quarter" idx="14" hasCustomPrompt="1"/>
          </p:nvPr>
        </p:nvSpPr>
        <p:spPr>
          <a:xfrm>
            <a:off x="635000" y="684250"/>
            <a:ext cx="1828800" cy="1828800"/>
          </a:xfrm>
          <a:prstGeom prst="rect">
            <a:avLst/>
          </a:prstGeom>
          <a:noFill/>
        </p:spPr>
        <p:txBody>
          <a:bodyPr/>
          <a:lstStyle>
            <a:lvl1pPr marL="0" indent="0">
              <a:defRPr lang="en-US" sz="2200" baseline="0" dirty="0">
                <a:solidFill>
                  <a:schemeClr val="bg1"/>
                </a:solidFill>
              </a:defRPr>
            </a:lvl1pPr>
          </a:lstStyle>
          <a:p>
            <a:pPr lvl="0"/>
            <a:r>
              <a:rPr lang="en-US" dirty="0" smtClean="0"/>
              <a:t>Click to add Image</a:t>
            </a:r>
            <a:endParaRPr lang="en-US" dirty="0"/>
          </a:p>
        </p:txBody>
      </p:sp>
      <p:sp>
        <p:nvSpPr>
          <p:cNvPr id="11" name="Content Placeholder 11"/>
          <p:cNvSpPr>
            <a:spLocks noGrp="1"/>
          </p:cNvSpPr>
          <p:nvPr>
            <p:ph sz="quarter" idx="16" hasCustomPrompt="1"/>
          </p:nvPr>
        </p:nvSpPr>
        <p:spPr>
          <a:xfrm>
            <a:off x="5588000" y="685800"/>
            <a:ext cx="1828800" cy="1828800"/>
          </a:xfrm>
          <a:prstGeom prst="rect">
            <a:avLst/>
          </a:prstGeom>
          <a:noFill/>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9" name="Content Placeholder 11"/>
          <p:cNvSpPr>
            <a:spLocks noGrp="1"/>
          </p:cNvSpPr>
          <p:nvPr>
            <p:ph sz="quarter" idx="15" hasCustomPrompt="1"/>
          </p:nvPr>
        </p:nvSpPr>
        <p:spPr>
          <a:xfrm>
            <a:off x="10541000" y="684250"/>
            <a:ext cx="1828800" cy="1828800"/>
          </a:xfrm>
          <a:prstGeom prst="rect">
            <a:avLst/>
          </a:prstGeom>
          <a:noFill/>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Tree>
    <p:extLst>
      <p:ext uri="{BB962C8B-B14F-4D97-AF65-F5344CB8AC3E}">
        <p14:creationId xmlns:p14="http://schemas.microsoft.com/office/powerpoint/2010/main" val="33166216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smtClean="0"/>
              <a:t>Click to edit Slide title</a:t>
            </a:r>
            <a:endParaRPr lang="en-US" dirty="0"/>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smtClean="0"/>
              <a:t>Click to edit Master text styles</a:t>
            </a:r>
          </a:p>
          <a:p>
            <a:pPr lvl="1">
              <a:spcBef>
                <a:spcPts val="768"/>
              </a:spcBef>
              <a:buFont typeface="Arial" panose="020B0604020202020204" pitchFamily="34" charset="0"/>
              <a:buChar char="•"/>
            </a:pPr>
            <a:r>
              <a:rPr lang="en-US" smtClean="0"/>
              <a:t>Second level</a:t>
            </a:r>
          </a:p>
          <a:p>
            <a:pPr lvl="2">
              <a:spcBef>
                <a:spcPts val="768"/>
              </a:spcBef>
              <a:buFont typeface="Arial" panose="020B0604020202020204" pitchFamily="34" charset="0"/>
              <a:buChar char="•"/>
            </a:pPr>
            <a:r>
              <a:rPr lang="en-US" smtClean="0"/>
              <a:t>Third level</a:t>
            </a:r>
          </a:p>
          <a:p>
            <a:pPr lvl="3">
              <a:spcBef>
                <a:spcPts val="768"/>
              </a:spcBef>
              <a:buFont typeface="Arial" panose="020B0604020202020204" pitchFamily="34" charset="0"/>
              <a:buChar char="•"/>
            </a:pPr>
            <a:r>
              <a:rPr lang="en-US" smtClean="0"/>
              <a:t>Fourth level</a:t>
            </a: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31185492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rebuchet-Modern-Gray Title">
    <p:spTree>
      <p:nvGrpSpPr>
        <p:cNvPr id="1" name=""/>
        <p:cNvGrpSpPr/>
        <p:nvPr/>
      </p:nvGrpSpPr>
      <p:grpSpPr>
        <a:xfrm>
          <a:off x="0" y="0"/>
          <a:ext cx="0" cy="0"/>
          <a:chOff x="0" y="0"/>
          <a:chExt cx="0" cy="0"/>
        </a:xfrm>
      </p:grpSpPr>
      <p:sp>
        <p:nvSpPr>
          <p:cNvPr id="4" name="Title"/>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2" name="Date Placeholder 1"/>
          <p:cNvSpPr>
            <a:spLocks noGrp="1"/>
          </p:cNvSpPr>
          <p:nvPr>
            <p:ph type="dt" sz="half" idx="14"/>
          </p:nvPr>
        </p:nvSpPr>
        <p:spPr>
          <a:xfrm>
            <a:off x="9444038" y="7481888"/>
            <a:ext cx="2925762" cy="519112"/>
          </a:xfrm>
        </p:spPr>
        <p:txBody>
          <a:bodyPr/>
          <a:lstStyle/>
          <a:p>
            <a:pPr algn="r"/>
            <a:fld id="{5F5B2E58-BBFE-476A-B1B1-979AC2D7C27B}" type="datetime7">
              <a:rPr lang="en-US" smtClean="0"/>
              <a:t>Aug-15</a:t>
            </a:fld>
            <a:endParaRPr lang="en-US"/>
          </a:p>
        </p:txBody>
      </p:sp>
      <p:sp>
        <p:nvSpPr>
          <p:cNvPr id="5" name="Slide Number Placeholder 4"/>
          <p:cNvSpPr>
            <a:spLocks noGrp="1"/>
          </p:cNvSpPr>
          <p:nvPr>
            <p:ph type="sldNum" sz="quarter" idx="13"/>
          </p:nvPr>
        </p:nvSpPr>
        <p:spPr/>
        <p:txBody>
          <a:bodyPr/>
          <a:lstStyle/>
          <a:p>
            <a:fld id="{8810772D-9569-4C05-843B-5835FB48A3D1}" type="slidenum">
              <a:rPr lang="en-US" smtClean="0"/>
              <a:t>‹#›</a:t>
            </a:fld>
            <a:endParaRPr lang="en-US"/>
          </a:p>
        </p:txBody>
      </p:sp>
    </p:spTree>
    <p:extLst>
      <p:ext uri="{BB962C8B-B14F-4D97-AF65-F5344CB8AC3E}">
        <p14:creationId xmlns:p14="http://schemas.microsoft.com/office/powerpoint/2010/main" val="154119974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rebuchet-Modern-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2" name="Date Placeholder 1"/>
          <p:cNvSpPr>
            <a:spLocks noGrp="1"/>
          </p:cNvSpPr>
          <p:nvPr>
            <p:ph type="dt" sz="half" idx="18"/>
          </p:nvPr>
        </p:nvSpPr>
        <p:spPr>
          <a:xfrm>
            <a:off x="9444038" y="7479792"/>
            <a:ext cx="2925762" cy="519112"/>
          </a:xfrm>
        </p:spPr>
        <p:txBody>
          <a:bodyPr/>
          <a:lstStyle/>
          <a:p>
            <a:pPr algn="r"/>
            <a:fld id="{B93EB28E-4A31-46C3-A302-A483D42E678B}" type="datetime7">
              <a:rPr lang="en-US" smtClean="0"/>
              <a:t>Aug-15</a:t>
            </a:fld>
            <a:endParaRPr lang="en-US"/>
          </a:p>
        </p:txBody>
      </p:sp>
      <p:sp>
        <p:nvSpPr>
          <p:cNvPr id="5" name="Slide Number Placeholder 4"/>
          <p:cNvSpPr>
            <a:spLocks noGrp="1"/>
          </p:cNvSpPr>
          <p:nvPr>
            <p:ph type="sldNum" sz="quarter" idx="17"/>
          </p:nvPr>
        </p:nvSpPr>
        <p:spPr/>
        <p:txBody>
          <a:bodyPr/>
          <a:lstStyle/>
          <a:p>
            <a:fld id="{8810772D-9569-4C05-843B-5835FB48A3D1}" type="slidenum">
              <a:rPr lang="en-US" smtClean="0"/>
              <a:t>‹#›</a:t>
            </a:fld>
            <a:endParaRPr lang="en-US"/>
          </a:p>
        </p:txBody>
      </p:sp>
    </p:spTree>
    <p:extLst>
      <p:ext uri="{BB962C8B-B14F-4D97-AF65-F5344CB8AC3E}">
        <p14:creationId xmlns:p14="http://schemas.microsoft.com/office/powerpoint/2010/main" val="300810603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rebuchet-Modern-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2" name="Date Placeholder 1"/>
          <p:cNvSpPr>
            <a:spLocks noGrp="1"/>
          </p:cNvSpPr>
          <p:nvPr>
            <p:ph type="dt" sz="half" idx="18"/>
          </p:nvPr>
        </p:nvSpPr>
        <p:spPr>
          <a:xfrm>
            <a:off x="9444038" y="7479792"/>
            <a:ext cx="2925762" cy="519112"/>
          </a:xfrm>
        </p:spPr>
        <p:txBody>
          <a:bodyPr/>
          <a:lstStyle/>
          <a:p>
            <a:pPr algn="r"/>
            <a:fld id="{85FBFD05-1E80-4CD5-8DFE-1AC641F22F5E}" type="datetime7">
              <a:rPr lang="en-US" smtClean="0"/>
              <a:t>Aug-15</a:t>
            </a:fld>
            <a:endParaRPr lang="en-US"/>
          </a:p>
        </p:txBody>
      </p:sp>
      <p:sp>
        <p:nvSpPr>
          <p:cNvPr id="5" name="Slide Number Placeholder 4"/>
          <p:cNvSpPr>
            <a:spLocks noGrp="1"/>
          </p:cNvSpPr>
          <p:nvPr>
            <p:ph type="sldNum" sz="quarter" idx="17"/>
          </p:nvPr>
        </p:nvSpPr>
        <p:spPr/>
        <p:txBody>
          <a:bodyPr/>
          <a:lstStyle/>
          <a:p>
            <a:fld id="{8810772D-9569-4C05-843B-5835FB48A3D1}" type="slidenum">
              <a:rPr lang="en-US" smtClean="0"/>
              <a:t>‹#›</a:t>
            </a:fld>
            <a:endParaRPr lang="en-US"/>
          </a:p>
        </p:txBody>
      </p:sp>
    </p:spTree>
    <p:extLst>
      <p:ext uri="{BB962C8B-B14F-4D97-AF65-F5344CB8AC3E}">
        <p14:creationId xmlns:p14="http://schemas.microsoft.com/office/powerpoint/2010/main" val="7534539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buchet-Modern-Gra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smtClean="0"/>
              <a:t>Click to edit Slide title</a:t>
            </a:r>
            <a:endParaRPr lang="en-US" dirty="0"/>
          </a:p>
        </p:txBody>
      </p:sp>
      <p:sp>
        <p:nvSpPr>
          <p:cNvPr id="4" name="Content Placeholder 3"/>
          <p:cNvSpPr>
            <a:spLocks noGrp="1"/>
          </p:cNvSpPr>
          <p:nvPr>
            <p:ph sz="quarter" idx="10" hasCustomPrompt="1"/>
          </p:nvPr>
        </p:nvSpPr>
        <p:spPr>
          <a:xfrm>
            <a:off x="893763" y="2441448"/>
            <a:ext cx="11217275" cy="6016752"/>
          </a:xfrm>
          <a:prstGeom prst="rect">
            <a:avLst/>
          </a:prstGeom>
        </p:spPr>
        <p:txBody>
          <a:bodyPr/>
          <a:lstStyle>
            <a:lvl1pPr>
              <a:defRPr lang="en-US" sz="3600" baseline="0" dirty="0" smtClean="0">
                <a:solidFill>
                  <a:schemeClr val="bg1"/>
                </a:solidFill>
              </a:defRPr>
            </a:lvl1pPr>
            <a:lvl2pPr>
              <a:defRPr lang="en-US" sz="3200" baseline="0" dirty="0" smtClean="0">
                <a:solidFill>
                  <a:schemeClr val="bg1"/>
                </a:solidFill>
              </a:defRPr>
            </a:lvl2pPr>
            <a:lvl3pPr>
              <a:defRPr lang="en-US" sz="2800" dirty="0" smtClean="0">
                <a:solidFill>
                  <a:schemeClr val="bg1"/>
                </a:solidFill>
              </a:defRPr>
            </a:lvl3pPr>
            <a:lvl4pPr>
              <a:defRPr sz="2400">
                <a:solidFill>
                  <a:schemeClr val="bg1"/>
                </a:solidFill>
              </a:defRPr>
            </a:lvl4pPr>
          </a:lstStyle>
          <a:p>
            <a:pPr lvl="0">
              <a:spcBef>
                <a:spcPts val="768"/>
              </a:spcBef>
              <a:buFont typeface="Arial" panose="020B0604020202020204" pitchFamily="34" charset="0"/>
              <a:buChar char="•"/>
            </a:pPr>
            <a:r>
              <a:rPr lang="en-US" dirty="0" smtClean="0"/>
              <a:t>Use bullet points sparingly</a:t>
            </a:r>
          </a:p>
          <a:p>
            <a:pPr marL="800100" lvl="1" indent="-342900">
              <a:spcBef>
                <a:spcPts val="768"/>
              </a:spcBef>
              <a:buSzPct val="75000"/>
              <a:buFont typeface="Wingdings" panose="05000000000000000000" pitchFamily="2" charset="2"/>
              <a:buChar char="Ø"/>
            </a:pPr>
            <a:r>
              <a:rPr lang="en-US" dirty="0" smtClean="0"/>
              <a:t>Try to keep it at 3 – 5 per slide</a:t>
            </a:r>
          </a:p>
          <a:p>
            <a:pPr lvl="0">
              <a:spcBef>
                <a:spcPts val="768"/>
              </a:spcBef>
              <a:buFont typeface="Arial" panose="020B0604020202020204" pitchFamily="34" charset="0"/>
              <a:buChar char="•"/>
            </a:pPr>
            <a:r>
              <a:rPr lang="en-US" dirty="0" smtClean="0"/>
              <a:t>Only represent key ideas</a:t>
            </a:r>
          </a:p>
          <a:p>
            <a:pPr lvl="0">
              <a:spcBef>
                <a:spcPts val="768"/>
              </a:spcBef>
              <a:buFont typeface="Arial" panose="020B0604020202020204" pitchFamily="34" charset="0"/>
              <a:buChar char="•"/>
            </a:pPr>
            <a:r>
              <a:rPr lang="en-US" dirty="0" smtClean="0"/>
              <a:t>Examine your font size</a:t>
            </a:r>
          </a:p>
          <a:p>
            <a:pPr marL="800100" lvl="1" indent="-342900">
              <a:spcBef>
                <a:spcPts val="768"/>
              </a:spcBef>
              <a:buSzPct val="75000"/>
              <a:buFont typeface="Wingdings" panose="05000000000000000000" pitchFamily="2" charset="2"/>
              <a:buChar char="Ø"/>
            </a:pPr>
            <a:r>
              <a:rPr lang="en-US" dirty="0" smtClean="0"/>
              <a:t>Don’t go below 20 </a:t>
            </a:r>
          </a:p>
          <a:p>
            <a:pPr lvl="0">
              <a:spcBef>
                <a:spcPts val="768"/>
              </a:spcBef>
              <a:buFont typeface="Arial" panose="020B0604020202020204" pitchFamily="34" charset="0"/>
              <a:buChar char="•"/>
            </a:pPr>
            <a:r>
              <a:rPr lang="en-US" dirty="0" smtClean="0"/>
              <a:t>Only add images/other media if relevant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28750" lvl="3" indent="-285750">
              <a:spcBef>
                <a:spcPts val="768"/>
              </a:spcBef>
              <a:buSzPct val="75000"/>
              <a:buFont typeface="Wingdings" panose="05000000000000000000" pitchFamily="2" charset="2"/>
              <a:buChar char="§"/>
            </a:pPr>
            <a:r>
              <a:rPr lang="en-US" dirty="0" smtClean="0"/>
              <a:t>Fourth level (if you MUST)</a:t>
            </a:r>
          </a:p>
        </p:txBody>
      </p:sp>
      <p:sp>
        <p:nvSpPr>
          <p:cNvPr id="3" name="Slide Number Placeholder 2"/>
          <p:cNvSpPr>
            <a:spLocks noGrp="1"/>
          </p:cNvSpPr>
          <p:nvPr>
            <p:ph type="sldNum" sz="quarter" idx="11"/>
          </p:nvPr>
        </p:nvSpPr>
        <p:spPr/>
        <p:txBody>
          <a:bodyPr/>
          <a:lstStyle/>
          <a:p>
            <a:fld id="{8810772D-9569-4C05-843B-5835FB48A3D1}" type="slidenum">
              <a:rPr lang="en-US" smtClean="0"/>
              <a:t>‹#›</a:t>
            </a:fld>
            <a:endParaRPr lang="en-US"/>
          </a:p>
        </p:txBody>
      </p:sp>
    </p:spTree>
    <p:extLst>
      <p:ext uri="{BB962C8B-B14F-4D97-AF65-F5344CB8AC3E}">
        <p14:creationId xmlns:p14="http://schemas.microsoft.com/office/powerpoint/2010/main" val="246448421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buchet-Modern-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4171413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buchet-Modern-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10772D-9569-4C05-843B-5835FB48A3D1}" type="slidenum">
              <a:rPr lang="en-US" smtClean="0"/>
              <a:t>‹#›</a:t>
            </a:fld>
            <a:endParaRPr lang="en-US"/>
          </a:p>
        </p:txBody>
      </p:sp>
    </p:spTree>
    <p:extLst>
      <p:ext uri="{BB962C8B-B14F-4D97-AF65-F5344CB8AC3E}">
        <p14:creationId xmlns:p14="http://schemas.microsoft.com/office/powerpoint/2010/main" val="34264166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buchet-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13"/>
          </p:nvPr>
        </p:nvSpPr>
        <p:spPr>
          <a:xfrm>
            <a:off x="8454962" y="7479792"/>
            <a:ext cx="2925762" cy="519112"/>
          </a:xfrm>
        </p:spPr>
        <p:txBody>
          <a:bodyPr/>
          <a:lstStyle/>
          <a:p>
            <a:pPr algn="r"/>
            <a:fld id="{10E01DED-5ADE-41E7-8881-327ED67474B3}" type="datetime7">
              <a:rPr lang="en-US" smtClean="0"/>
              <a:t>Aug-15</a:t>
            </a:fld>
            <a:endParaRPr lang="en-US"/>
          </a:p>
        </p:txBody>
      </p:sp>
      <p:sp>
        <p:nvSpPr>
          <p:cNvPr id="2" name="Slide Number Placeholder 1"/>
          <p:cNvSpPr>
            <a:spLocks noGrp="1"/>
          </p:cNvSpPr>
          <p:nvPr>
            <p:ph type="sldNum" sz="quarter" idx="12"/>
          </p:nvPr>
        </p:nvSpPr>
        <p:spPr/>
        <p:txBody>
          <a:bodyPr/>
          <a:lstStyle/>
          <a:p>
            <a:fld id="{7CD4B2A3-DF06-4EAB-85AB-0641A4D150A0}" type="slidenum">
              <a:rPr lang="en-US" smtClean="0"/>
              <a:t>‹#›</a:t>
            </a:fld>
            <a:endParaRPr lang="en-US" dirty="0"/>
          </a:p>
        </p:txBody>
      </p:sp>
    </p:spTree>
    <p:extLst>
      <p:ext uri="{BB962C8B-B14F-4D97-AF65-F5344CB8AC3E}">
        <p14:creationId xmlns:p14="http://schemas.microsoft.com/office/powerpoint/2010/main" val="37739415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buchet-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dirty="0"/>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indent="0">
              <a:defRPr lang="en-US" sz="2200" baseline="0" dirty="0">
                <a:solidFill>
                  <a:schemeClr val="bg1"/>
                </a:solidFill>
              </a:defRPr>
            </a:lvl1pPr>
          </a:lstStyle>
          <a:p>
            <a:pPr lvl="0"/>
            <a:r>
              <a:rPr lang="en-US" dirty="0" smtClean="0"/>
              <a:t>Click to add Image</a:t>
            </a:r>
            <a:endParaRPr lang="en-US" dirty="0"/>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18"/>
          </p:nvPr>
        </p:nvSpPr>
        <p:spPr>
          <a:xfrm>
            <a:off x="8454962" y="7479792"/>
            <a:ext cx="2925762" cy="519112"/>
          </a:xfrm>
        </p:spPr>
        <p:txBody>
          <a:bodyPr/>
          <a:lstStyle/>
          <a:p>
            <a:pPr algn="r"/>
            <a:fld id="{5350CD8B-27AF-48B9-AF74-0C3ACF2D3223}" type="datetime7">
              <a:rPr lang="en-US" smtClean="0"/>
              <a:t>Aug-15</a:t>
            </a:fld>
            <a:endParaRPr lang="en-US"/>
          </a:p>
        </p:txBody>
      </p:sp>
      <p:sp>
        <p:nvSpPr>
          <p:cNvPr id="2" name="Slide Number Placeholder 1"/>
          <p:cNvSpPr>
            <a:spLocks noGrp="1"/>
          </p:cNvSpPr>
          <p:nvPr>
            <p:ph type="sldNum" sz="quarter" idx="17"/>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40485748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ebuchet-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indent="0">
              <a:defRPr sz="2200" baseline="0">
                <a:solidFill>
                  <a:schemeClr val="bg1"/>
                </a:solidFill>
              </a:defRPr>
            </a:lvl1pPr>
          </a:lstStyle>
          <a:p>
            <a:pPr lvl="0"/>
            <a:r>
              <a:rPr lang="en-US" dirty="0" smtClean="0"/>
              <a:t>Click to add Image</a:t>
            </a:r>
            <a:endParaRPr lang="en-US" dirty="0"/>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indent="0">
              <a:defRPr sz="2200">
                <a:solidFill>
                  <a:schemeClr val="bg1"/>
                </a:solidFill>
              </a:defRPr>
            </a:lvl1pPr>
          </a:lstStyle>
          <a:p>
            <a:pPr lvl="0"/>
            <a:r>
              <a:rPr lang="en-US" dirty="0" smtClean="0"/>
              <a:t>Click to add Image</a:t>
            </a:r>
            <a:endParaRPr lang="en-US" dirty="0"/>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indent="0">
              <a:defRPr sz="2200">
                <a:solidFill>
                  <a:schemeClr val="bg1"/>
                </a:solidFill>
              </a:defRPr>
            </a:lvl1pPr>
          </a:lstStyle>
          <a:p>
            <a:pPr lvl="0"/>
            <a:r>
              <a:rPr lang="en-US" dirty="0" smtClean="0"/>
              <a:t>Click to add Image</a:t>
            </a:r>
            <a:endParaRPr lang="en-US" dirty="0"/>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21"/>
          </p:nvPr>
        </p:nvSpPr>
        <p:spPr>
          <a:xfrm>
            <a:off x="9446578" y="7479792"/>
            <a:ext cx="2925762" cy="519112"/>
          </a:xfrm>
        </p:spPr>
        <p:txBody>
          <a:bodyPr/>
          <a:lstStyle/>
          <a:p>
            <a:pPr algn="r"/>
            <a:fld id="{73FEE6FF-9DD7-4C34-BC45-37A8959F1E8C}" type="datetime7">
              <a:rPr lang="en-US" smtClean="0"/>
              <a:t>Aug-15</a:t>
            </a:fld>
            <a:endParaRPr lang="en-US"/>
          </a:p>
        </p:txBody>
      </p:sp>
      <p:sp>
        <p:nvSpPr>
          <p:cNvPr id="2" name="Slide Number Placeholder 1"/>
          <p:cNvSpPr>
            <a:spLocks noGrp="1"/>
          </p:cNvSpPr>
          <p:nvPr>
            <p:ph type="sldNum" sz="quarter" idx="20"/>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34198224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buchet-Images 2-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7"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9"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3"/>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baseline="0">
                <a:solidFill>
                  <a:schemeClr val="bg1"/>
                </a:solidFill>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defRPr>
            </a:lvl1pPr>
          </a:lstStyle>
          <a:p>
            <a:pPr lvl="0"/>
            <a:r>
              <a:rPr lang="en-US" dirty="0" smtClean="0"/>
              <a:t>Presented by: Name of Presenter</a:t>
            </a:r>
          </a:p>
        </p:txBody>
      </p:sp>
      <p:sp>
        <p:nvSpPr>
          <p:cNvPr id="13" name="Date Placeholder 6"/>
          <p:cNvSpPr>
            <a:spLocks noGrp="1"/>
          </p:cNvSpPr>
          <p:nvPr>
            <p:ph type="dt" sz="half" idx="18"/>
          </p:nvPr>
        </p:nvSpPr>
        <p:spPr>
          <a:xfrm>
            <a:off x="9444038" y="7479792"/>
            <a:ext cx="2925762" cy="519112"/>
          </a:xfrm>
        </p:spPr>
        <p:txBody>
          <a:bodyPr/>
          <a:lstStyle/>
          <a:p>
            <a:fld id="{22C7448E-0E3E-4DF1-B0F3-E6FF81879A2A}" type="datetime7">
              <a:rPr lang="en-US" smtClean="0"/>
              <a:t>Aug-15</a:t>
            </a:fld>
            <a:endParaRPr lang="en-US"/>
          </a:p>
        </p:txBody>
      </p:sp>
      <p:sp>
        <p:nvSpPr>
          <p:cNvPr id="2" name="Slide Number Placeholder 1"/>
          <p:cNvSpPr>
            <a:spLocks noGrp="1"/>
          </p:cNvSpPr>
          <p:nvPr>
            <p:ph type="sldNum" sz="quarter" idx="17"/>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26394362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buchet-White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smtClean="0">
                <a:solidFill>
                  <a:schemeClr val="tx1"/>
                </a:solidFill>
              </a:rPr>
              <a:t>Our Mission</a:t>
            </a:r>
            <a:endParaRPr lang="en-US" sz="6600" b="1" i="1" dirty="0">
              <a:solidFill>
                <a:schemeClr val="tx1"/>
              </a:solidFill>
            </a:endParaRPr>
          </a:p>
        </p:txBody>
      </p:sp>
      <p:sp>
        <p:nvSpPr>
          <p:cNvPr id="5" name="TextBox 4"/>
          <p:cNvSpPr txBox="1"/>
          <p:nvPr userDrawn="1"/>
        </p:nvSpPr>
        <p:spPr>
          <a:xfrm>
            <a:off x="893762" y="2891641"/>
            <a:ext cx="11217275"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smtClean="0">
                <a:solidFill>
                  <a:schemeClr val="tx1"/>
                </a:solidFill>
              </a:rPr>
              <a:t>Improving</a:t>
            </a:r>
            <a:r>
              <a:rPr lang="en-US" sz="6000" b="0" dirty="0" smtClean="0">
                <a:solidFill>
                  <a:schemeClr val="tx1"/>
                </a:solidFill>
              </a:rPr>
              <a:t> </a:t>
            </a:r>
            <a:r>
              <a:rPr lang="en-US" sz="5400" b="0" dirty="0" smtClean="0">
                <a:solidFill>
                  <a:schemeClr val="tx1"/>
                </a:solidFill>
              </a:rPr>
              <a:t>health care access and outcomes for the </a:t>
            </a:r>
            <a:r>
              <a:rPr lang="en-US" sz="6000" b="1" dirty="0" smtClean="0">
                <a:solidFill>
                  <a:schemeClr val="tx1"/>
                </a:solidFill>
              </a:rPr>
              <a:t>people</a:t>
            </a:r>
            <a:r>
              <a:rPr lang="en-US" sz="6000" b="0" dirty="0" smtClean="0">
                <a:solidFill>
                  <a:schemeClr val="tx1"/>
                </a:solidFill>
              </a:rPr>
              <a:t> </a:t>
            </a:r>
            <a:r>
              <a:rPr lang="en-US" sz="5400" b="0" dirty="0" smtClean="0">
                <a:solidFill>
                  <a:schemeClr val="tx1"/>
                </a:solidFill>
              </a:rPr>
              <a:t>we serve while demonstrating sound stewardship of financial </a:t>
            </a:r>
            <a:r>
              <a:rPr lang="en-US" sz="6000" b="1" dirty="0" smtClean="0">
                <a:solidFill>
                  <a:schemeClr val="tx1"/>
                </a:solidFill>
              </a:rPr>
              <a:t>resources</a:t>
            </a:r>
            <a:endParaRPr lang="en-US" sz="5400" b="1" dirty="0" smtClean="0">
              <a:solidFill>
                <a:schemeClr val="tx1"/>
              </a:solidFill>
            </a:endParaRPr>
          </a:p>
          <a:p>
            <a:endParaRPr lang="en-US" dirty="0">
              <a:solidFill>
                <a:schemeClr val="tx1"/>
              </a:solidFill>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8626436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ebuchet-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56322"/>
          </a:xfrm>
          <a:prstGeom prst="rect">
            <a:avLst/>
          </a:prstGeom>
        </p:spPr>
        <p:txBody>
          <a:bodyPr anchor="ctr"/>
          <a:lstStyle>
            <a:lvl1pPr algn="ctr">
              <a:defRPr sz="6000">
                <a:solidFill>
                  <a:schemeClr val="tx1"/>
                </a:solidFill>
              </a:defRPr>
            </a:lvl1pPr>
          </a:lstStyle>
          <a:p>
            <a:r>
              <a:rPr lang="en-US" dirty="0" smtClean="0"/>
              <a:t>Click to edit Slide title</a:t>
            </a:r>
            <a:endParaRPr lang="en-US" dirty="0"/>
          </a:p>
        </p:txBody>
      </p:sp>
      <p:sp>
        <p:nvSpPr>
          <p:cNvPr id="4"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defRPr>
            </a:lvl1pPr>
            <a:lvl2pPr marL="800100" indent="-342900">
              <a:spcBef>
                <a:spcPts val="768"/>
              </a:spcBef>
              <a:buSzPct val="75000"/>
              <a:buFont typeface="Wingdings" panose="05000000000000000000" pitchFamily="2" charset="2"/>
              <a:buChar char="Ø"/>
              <a:defRPr sz="3200" baseline="0">
                <a:solidFill>
                  <a:schemeClr val="tx1"/>
                </a:solidFill>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
        <p:nvSpPr>
          <p:cNvPr id="3" name="Slide Number Placeholder 2"/>
          <p:cNvSpPr>
            <a:spLocks noGrp="1"/>
          </p:cNvSpPr>
          <p:nvPr>
            <p:ph type="sldNum" sz="quarter" idx="11"/>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27294815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buchet-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smtClean="0"/>
              <a:t>Replace Bullets with Images</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smtClean="0"/>
              <a:t>Insert image or other media</a:t>
            </a:r>
            <a:endParaRPr lang="en-US" dirty="0"/>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smtClean="0"/>
              <a:t>Insert image or other media</a:t>
            </a:r>
            <a:endParaRPr lang="en-US" dirty="0"/>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smtClean="0"/>
              <a:t>Insert image or other media</a:t>
            </a:r>
            <a:endParaRPr lang="en-US" dirty="0"/>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defRPr>
            </a:lvl1pPr>
          </a:lstStyle>
          <a:p>
            <a:pPr marL="0" lvl="0" indent="0"/>
            <a:r>
              <a:rPr lang="en-US" dirty="0" smtClean="0"/>
              <a:t>Insert image or other media</a:t>
            </a:r>
            <a:endParaRPr lang="en-US" dirty="0"/>
          </a:p>
        </p:txBody>
      </p:sp>
    </p:spTree>
    <p:extLst>
      <p:ext uri="{BB962C8B-B14F-4D97-AF65-F5344CB8AC3E}">
        <p14:creationId xmlns:p14="http://schemas.microsoft.com/office/powerpoint/2010/main" val="27935263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buchet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7448" t="21953" r="38610" b="26798"/>
          <a:stretch/>
        </p:blipFill>
        <p:spPr>
          <a:xfrm>
            <a:off x="5348963" y="2562947"/>
            <a:ext cx="1340165" cy="3685453"/>
          </a:xfrm>
          <a:prstGeom prst="rect">
            <a:avLst/>
          </a:prstGeom>
        </p:spPr>
      </p:pic>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YOUR MAIN IDEA</a:t>
            </a:r>
            <a:endParaRPr lang="en-US" dirty="0"/>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text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67671427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buchet-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mj-lt"/>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smtClean="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defRPr>
            </a:lvl1pPr>
          </a:lstStyle>
          <a:p>
            <a:pPr lvl="0"/>
            <a:r>
              <a:rPr lang="en-US" dirty="0" smtClean="0"/>
              <a:t>Click to add image or other media</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2262975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buchet-White-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defRPr>
            </a:lvl1pPr>
          </a:lstStyle>
          <a:p>
            <a:pPr marL="0" lvl="0" indent="0">
              <a:buNone/>
            </a:pPr>
            <a:r>
              <a:rPr lang="en-US" sz="6258" dirty="0" smtClean="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defRPr>
            </a:lvl1pPr>
          </a:lstStyle>
          <a:p>
            <a:pPr lvl="0"/>
            <a:r>
              <a:rPr lang="en-US" dirty="0" smtClean="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81900133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rebuchet-White-Text and Media Content">
    <p:spTree>
      <p:nvGrpSpPr>
        <p:cNvPr id="1" name=""/>
        <p:cNvGrpSpPr/>
        <p:nvPr/>
      </p:nvGrpSpPr>
      <p:grpSpPr>
        <a:xfrm>
          <a:off x="0" y="0"/>
          <a:ext cx="0" cy="0"/>
          <a:chOff x="0" y="0"/>
          <a:chExt cx="0" cy="0"/>
        </a:xfrm>
      </p:grpSpPr>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smtClean="0"/>
              <a:t>List 3 Main Concerns</a:t>
            </a:r>
            <a:endParaRPr lang="en-US" dirty="0"/>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defRPr>
            </a:lvl1pPr>
          </a:lstStyle>
          <a:p>
            <a:pPr marL="0" lvl="0" indent="0" algn="ctr">
              <a:buNone/>
            </a:pPr>
            <a:r>
              <a:rPr lang="en-US" dirty="0" smtClean="0"/>
              <a:t>Click to add image</a:t>
            </a:r>
            <a:endParaRPr lang="en-US" dirty="0"/>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defRPr>
            </a:lvl1pPr>
          </a:lstStyle>
          <a:p>
            <a:pPr lvl="0"/>
            <a:r>
              <a:rPr lang="en-US" dirty="0" smtClean="0"/>
              <a:t>Click to add text</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9600092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rebuchet-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tx1"/>
                </a:solidFill>
              </a:defRPr>
            </a:lvl1pPr>
          </a:lstStyle>
          <a:p>
            <a:pPr lvl="0"/>
            <a:r>
              <a:rPr lang="en-US" dirty="0" smtClean="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defRPr>
            </a:lvl1pPr>
          </a:lstStyle>
          <a:p>
            <a:pPr lvl="0"/>
            <a:r>
              <a:rPr lang="en-US" sz="2844" b="1" i="1" dirty="0" smtClean="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14473960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rebuchet-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mj-lt"/>
                <a:ea typeface="+mj-ea"/>
                <a:cs typeface="+mj-cs"/>
              </a:defRPr>
            </a:lvl1pPr>
          </a:lstStyle>
          <a:p>
            <a:pPr lvl="0" algn="ctr">
              <a:spcBef>
                <a:spcPct val="0"/>
              </a:spcBef>
            </a:pPr>
            <a:r>
              <a:rPr lang="en-US" dirty="0" smtClean="0"/>
              <a:t>Click to edit title</a:t>
            </a:r>
            <a:endParaRPr lang="en-US" dirty="0"/>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smtClean="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Master text styles</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61805630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rebuchet-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Contact Info</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tx1"/>
                </a:solidFill>
              </a:defRPr>
            </a:lvl1pPr>
          </a:lstStyle>
          <a:p>
            <a:pPr lvl="0"/>
            <a:r>
              <a:rPr lang="en-US" b="1" dirty="0" smtClean="0"/>
              <a:t>Contact Name #1 (required)</a:t>
            </a:r>
          </a:p>
          <a:p>
            <a:pPr lvl="0"/>
            <a:r>
              <a:rPr lang="en-US" b="0" dirty="0" smtClean="0"/>
              <a:t>Position</a:t>
            </a:r>
          </a:p>
          <a:p>
            <a:pPr lvl="0"/>
            <a:r>
              <a:rPr lang="en-US" b="0" dirty="0" smtClean="0"/>
              <a:t>Email address</a:t>
            </a:r>
          </a:p>
          <a:p>
            <a:pPr lvl="0"/>
            <a:endParaRPr lang="en-US" b="0" dirty="0" smtClean="0"/>
          </a:p>
          <a:p>
            <a:pPr lvl="0"/>
            <a:r>
              <a:rPr lang="en-US" b="1" dirty="0" smtClean="0"/>
              <a:t>Contact Name #2 (optional)</a:t>
            </a:r>
          </a:p>
          <a:p>
            <a:pPr lvl="0"/>
            <a:r>
              <a:rPr lang="en-US" b="0" dirty="0" smtClean="0"/>
              <a:t>Position</a:t>
            </a:r>
          </a:p>
          <a:p>
            <a:pPr lvl="0"/>
            <a:r>
              <a:rPr lang="en-US" b="0" dirty="0" smtClean="0"/>
              <a:t>Email address</a:t>
            </a:r>
            <a:endParaRPr lang="en-US" dirty="0"/>
          </a:p>
        </p:txBody>
      </p:sp>
    </p:spTree>
    <p:extLst>
      <p:ext uri="{BB962C8B-B14F-4D97-AF65-F5344CB8AC3E}">
        <p14:creationId xmlns:p14="http://schemas.microsoft.com/office/powerpoint/2010/main" val="36355552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buchet-Gray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smtClean="0">
                <a:solidFill>
                  <a:schemeClr val="bg1"/>
                </a:solidFill>
              </a:rPr>
              <a:t>Our Mission</a:t>
            </a:r>
            <a:endParaRPr lang="en-US" sz="6600" b="1" i="1" dirty="0">
              <a:solidFill>
                <a:schemeClr val="bg1"/>
              </a:solidFill>
            </a:endParaRPr>
          </a:p>
        </p:txBody>
      </p:sp>
      <p:sp>
        <p:nvSpPr>
          <p:cNvPr id="5" name="TextBox 4"/>
          <p:cNvSpPr txBox="1"/>
          <p:nvPr userDrawn="1"/>
        </p:nvSpPr>
        <p:spPr>
          <a:xfrm>
            <a:off x="893762" y="2891641"/>
            <a:ext cx="11217275"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smtClean="0">
                <a:solidFill>
                  <a:schemeClr val="bg1"/>
                </a:solidFill>
              </a:rPr>
              <a:t>Improving</a:t>
            </a:r>
            <a:r>
              <a:rPr lang="en-US" sz="6000" b="0" dirty="0" smtClean="0">
                <a:solidFill>
                  <a:schemeClr val="bg1"/>
                </a:solidFill>
              </a:rPr>
              <a:t> </a:t>
            </a:r>
            <a:r>
              <a:rPr lang="en-US" sz="5400" b="0" dirty="0" smtClean="0">
                <a:solidFill>
                  <a:schemeClr val="bg1"/>
                </a:solidFill>
              </a:rPr>
              <a:t>health care access and outcomes for the </a:t>
            </a:r>
            <a:r>
              <a:rPr lang="en-US" sz="6000" b="1" dirty="0" smtClean="0">
                <a:solidFill>
                  <a:schemeClr val="bg1"/>
                </a:solidFill>
              </a:rPr>
              <a:t>people</a:t>
            </a:r>
            <a:r>
              <a:rPr lang="en-US" sz="6000" b="0" dirty="0" smtClean="0">
                <a:solidFill>
                  <a:schemeClr val="bg1"/>
                </a:solidFill>
              </a:rPr>
              <a:t> </a:t>
            </a:r>
            <a:r>
              <a:rPr lang="en-US" sz="5400" b="0" dirty="0" smtClean="0">
                <a:solidFill>
                  <a:schemeClr val="bg1"/>
                </a:solidFill>
              </a:rPr>
              <a:t>we serve while demonstrating sound stewardship of financial </a:t>
            </a:r>
            <a:r>
              <a:rPr lang="en-US" sz="6000" b="1" dirty="0" smtClean="0">
                <a:solidFill>
                  <a:schemeClr val="bg1"/>
                </a:solidFill>
              </a:rPr>
              <a:t>resources</a:t>
            </a:r>
            <a:endParaRPr lang="en-US" sz="5400" b="1" dirty="0" smtClean="0">
              <a:solidFill>
                <a:schemeClr val="bg1"/>
              </a:solidFill>
            </a:endParaRPr>
          </a:p>
          <a:p>
            <a:endParaRPr lang="en-US" dirty="0">
              <a:solidFill>
                <a:schemeClr val="bg1"/>
              </a:solidFill>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395097157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ebuchet-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descr="Icon graphic of a person raising their hand to ask a question"/>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000" y="2286000"/>
            <a:ext cx="6400800" cy="6400800"/>
          </a:xfrm>
          <a:prstGeom prst="rect">
            <a:avLst/>
          </a:prstGeom>
        </p:spPr>
      </p:pic>
    </p:spTree>
    <p:extLst>
      <p:ext uri="{BB962C8B-B14F-4D97-AF65-F5344CB8AC3E}">
        <p14:creationId xmlns:p14="http://schemas.microsoft.com/office/powerpoint/2010/main" val="33226431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rebuchet-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4" name="Picture 3" descr="Icon graphic of two people, a speech bubble, and a question mark"/>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2082800" y="2167128"/>
            <a:ext cx="8839200" cy="6553200"/>
          </a:xfrm>
          <a:prstGeom prst="rect">
            <a:avLst/>
          </a:prstGeom>
        </p:spPr>
      </p:pic>
    </p:spTree>
    <p:extLst>
      <p:ext uri="{BB962C8B-B14F-4D97-AF65-F5344CB8AC3E}">
        <p14:creationId xmlns:p14="http://schemas.microsoft.com/office/powerpoint/2010/main" val="153411316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ebuchet-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descr="Icon graphic of a speech bubble containing a question mark"/>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16200" y="1524000"/>
            <a:ext cx="7772400" cy="7772400"/>
          </a:xfrm>
          <a:prstGeom prst="rect">
            <a:avLst/>
          </a:prstGeom>
        </p:spPr>
      </p:pic>
    </p:spTree>
    <p:extLst>
      <p:ext uri="{BB962C8B-B14F-4D97-AF65-F5344CB8AC3E}">
        <p14:creationId xmlns:p14="http://schemas.microsoft.com/office/powerpoint/2010/main" val="329696428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buchet-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defRPr>
            </a:lvl1pPr>
          </a:lstStyle>
          <a:p>
            <a:pPr lvl="0"/>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3968926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Layout - Whit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smtClean="0"/>
              <a:t>Click to edit Slide title</a:t>
            </a:r>
            <a:endParaRPr lang="en-US" dirty="0"/>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Master text styles</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endParaRPr lang="en-US" dirty="0"/>
          </a:p>
        </p:txBody>
      </p:sp>
      <p:sp>
        <p:nvSpPr>
          <p:cNvPr id="2" name="Slide Number Placeholder 1"/>
          <p:cNvSpPr>
            <a:spLocks noGrp="1"/>
          </p:cNvSpPr>
          <p:nvPr>
            <p:ph type="sldNum" sz="quarter" idx="10"/>
          </p:nvPr>
        </p:nvSpPr>
        <p:spPr/>
        <p:txBody>
          <a:bodyPr/>
          <a:lstStyle/>
          <a:p>
            <a:fld id="{7CD4B2A3-DF06-4EAB-85AB-0641A4D150A0}" type="slidenum">
              <a:rPr lang="en-US" smtClean="0"/>
              <a:pPr/>
              <a:t>‹#›</a:t>
            </a:fld>
            <a:endParaRPr lang="en-US"/>
          </a:p>
        </p:txBody>
      </p:sp>
    </p:spTree>
    <p:extLst>
      <p:ext uri="{BB962C8B-B14F-4D97-AF65-F5344CB8AC3E}">
        <p14:creationId xmlns:p14="http://schemas.microsoft.com/office/powerpoint/2010/main" val="18912479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Blank Layout - White">
    <p:spTree>
      <p:nvGrpSpPr>
        <p:cNvPr id="1" name=""/>
        <p:cNvGrpSpPr/>
        <p:nvPr/>
      </p:nvGrpSpPr>
      <p:grpSpPr>
        <a:xfrm>
          <a:off x="0" y="0"/>
          <a:ext cx="0" cy="0"/>
          <a:chOff x="0" y="0"/>
          <a:chExt cx="0" cy="0"/>
        </a:xfrm>
      </p:grpSpPr>
      <p:sp>
        <p:nvSpPr>
          <p:cNvPr id="3" name="Rectangle 2" descr="&quot;&quot;"/>
          <p:cNvSpPr/>
          <p:nvPr userDrawn="1"/>
        </p:nvSpPr>
        <p:spPr bwMode="auto">
          <a:xfrm>
            <a:off x="0" y="8621711"/>
            <a:ext cx="13021056" cy="1143000"/>
          </a:xfrm>
          <a:prstGeom prst="rect">
            <a:avLst/>
          </a:prstGeom>
          <a:solidFill>
            <a:schemeClr val="bg1"/>
          </a:solidFill>
          <a:ln w="127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l" defTabSz="584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endParaRPr>
          </a:p>
        </p:txBody>
      </p:sp>
      <p:sp>
        <p:nvSpPr>
          <p:cNvPr id="4" name="Title 1"/>
          <p:cNvSpPr>
            <a:spLocks noGrp="1"/>
          </p:cNvSpPr>
          <p:nvPr>
            <p:ph type="title" hasCustomPrompt="1"/>
          </p:nvPr>
        </p:nvSpPr>
        <p:spPr>
          <a:xfrm>
            <a:off x="893763" y="229565"/>
            <a:ext cx="11217275" cy="1156322"/>
          </a:xfrm>
          <a:prstGeom prst="rect">
            <a:avLst/>
          </a:prstGeom>
        </p:spPr>
        <p:txBody>
          <a:bodyPr anchor="ctr"/>
          <a:lstStyle>
            <a:lvl1pPr algn="ctr">
              <a:defRPr sz="6000">
                <a:solidFill>
                  <a:schemeClr val="tx1"/>
                </a:solidFill>
              </a:defRPr>
            </a:lvl1pPr>
          </a:lstStyle>
          <a:p>
            <a:r>
              <a:rPr lang="en-US" dirty="0" smtClean="0"/>
              <a:t>Click to edit Slide title</a:t>
            </a:r>
            <a:endParaRPr lang="en-US" dirty="0"/>
          </a:p>
        </p:txBody>
      </p:sp>
      <p:sp>
        <p:nvSpPr>
          <p:cNvPr id="5" name="Text Placeholder 3"/>
          <p:cNvSpPr>
            <a:spLocks noGrp="1"/>
          </p:cNvSpPr>
          <p:nvPr>
            <p:ph type="body" sz="quarter" idx="16"/>
          </p:nvPr>
        </p:nvSpPr>
        <p:spPr>
          <a:xfrm>
            <a:off x="893763" y="1764792"/>
            <a:ext cx="5257800" cy="5224498"/>
          </a:xfrm>
          <a:prstGeom prst="rect">
            <a:avLst/>
          </a:prstGeom>
        </p:spPr>
        <p:txBody>
          <a:bodyPr/>
          <a:lstStyle>
            <a:lvl1pPr>
              <a:defRPr lang="en-US" sz="3600" baseline="0" smtClean="0">
                <a:solidFill>
                  <a:schemeClr val="tx1"/>
                </a:solidFill>
              </a:defRPr>
            </a:lvl1pPr>
            <a:lvl2pPr>
              <a:defRPr lang="en-US" sz="3200" baseline="0" smtClean="0">
                <a:solidFill>
                  <a:schemeClr val="tx1"/>
                </a:solidFill>
              </a:defRPr>
            </a:lvl2pPr>
            <a:lvl3pPr>
              <a:defRPr lang="en-US" sz="2800" smtClean="0">
                <a:solidFill>
                  <a:schemeClr val="tx1"/>
                </a:solidFill>
              </a:defRPr>
            </a:lvl3pPr>
            <a:lvl4pPr>
              <a:defRPr lang="en-US" sz="2400" smtClean="0">
                <a:solidFill>
                  <a:schemeClr val="tx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Master text styles</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endParaRPr lang="en-US" dirty="0"/>
          </a:p>
        </p:txBody>
      </p:sp>
      <p:sp>
        <p:nvSpPr>
          <p:cNvPr id="2" name="Slide Number Placeholder 1"/>
          <p:cNvSpPr>
            <a:spLocks noGrp="1"/>
          </p:cNvSpPr>
          <p:nvPr>
            <p:ph type="sldNum" sz="quarter" idx="10"/>
          </p:nvPr>
        </p:nvSpPr>
        <p:spPr/>
        <p:txBody>
          <a:bodyPr/>
          <a:lstStyle>
            <a:lvl1pPr>
              <a:defRPr>
                <a:solidFill>
                  <a:schemeClr val="tx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368797497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buchet-Modern-White Titl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13"/>
          </p:nvPr>
        </p:nvSpPr>
        <p:spPr>
          <a:xfrm>
            <a:off x="9444038" y="7467600"/>
            <a:ext cx="2925762" cy="519112"/>
          </a:xfrm>
        </p:spPr>
        <p:txBody>
          <a:bodyPr/>
          <a:lstStyle/>
          <a:p>
            <a:pPr algn="r"/>
            <a:fld id="{2458F016-4F0F-404D-8C06-68E8EFC24321}" type="datetime7">
              <a:rPr lang="en-US" smtClean="0"/>
              <a:t>Aug-15</a:t>
            </a:fld>
            <a:endParaRPr lang="en-US"/>
          </a:p>
        </p:txBody>
      </p:sp>
      <p:sp>
        <p:nvSpPr>
          <p:cNvPr id="2" name="Slide Number Placeholder 1"/>
          <p:cNvSpPr>
            <a:spLocks noGrp="1"/>
          </p:cNvSpPr>
          <p:nvPr>
            <p:ph type="sldNum" sz="quarter" idx="12"/>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427675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rebuchet-Modern-Images-White Titl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CCE5C54E-7AF7-4EFA-BE7E-A28ECD498D25}" type="datetime7">
              <a:rPr lang="en-US" smtClean="0"/>
              <a:t>Aug-15</a:t>
            </a:fld>
            <a:endParaRPr lang="en-US"/>
          </a:p>
        </p:txBody>
      </p:sp>
      <p:sp>
        <p:nvSpPr>
          <p:cNvPr id="2" name="Slide Number Placeholder 1"/>
          <p:cNvSpPr>
            <a:spLocks noGrp="1"/>
          </p:cNvSpPr>
          <p:nvPr>
            <p:ph type="sldNum" sz="quarter" idx="17"/>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30125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rebuchet-Modern-Images 2-White Titl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defRPr>
            </a:lvl1pPr>
          </a:lstStyle>
          <a:p>
            <a:pPr lvl="0"/>
            <a:r>
              <a:rPr lang="en-US" dirty="0" smtClean="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A97E8424-BA9B-40D2-B7F1-29471D6B4CC8}" type="datetime7">
              <a:rPr lang="en-US" smtClean="0"/>
              <a:t>Aug-15</a:t>
            </a:fld>
            <a:endParaRPr lang="en-US"/>
          </a:p>
        </p:txBody>
      </p:sp>
      <p:sp>
        <p:nvSpPr>
          <p:cNvPr id="2" name="Slide Number Placeholder 1"/>
          <p:cNvSpPr>
            <a:spLocks noGrp="1"/>
          </p:cNvSpPr>
          <p:nvPr>
            <p:ph type="sldNum" sz="quarter" idx="20"/>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2380759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ebuchet-Modern-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i="0">
                <a:solidFill>
                  <a:schemeClr val="tx1"/>
                </a:solidFill>
              </a:defRPr>
            </a:lvl1pPr>
          </a:lstStyle>
          <a:p>
            <a:r>
              <a:rPr lang="en-US" dirty="0" smtClean="0"/>
              <a:t>Click to edit slide title</a:t>
            </a:r>
            <a:endParaRPr lang="en-US" dirty="0"/>
          </a:p>
        </p:txBody>
      </p:sp>
      <p:sp>
        <p:nvSpPr>
          <p:cNvPr id="3" name="Slide Number Placeholder 2"/>
          <p:cNvSpPr>
            <a:spLocks noGrp="1"/>
          </p:cNvSpPr>
          <p:nvPr>
            <p:ph type="sldNum" sz="quarter" idx="11"/>
          </p:nvPr>
        </p:nvSpPr>
        <p:spPr/>
        <p:txBody>
          <a:bodyPr/>
          <a:lstStyle/>
          <a:p>
            <a:fld id="{8232555D-2978-4F3B-B127-F0AFF203E745}"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defRPr>
            </a:lvl1pPr>
            <a:lvl2pPr marL="800100" indent="-342900">
              <a:spcBef>
                <a:spcPts val="768"/>
              </a:spcBef>
              <a:buSzPct val="75000"/>
              <a:buFont typeface="Wingdings" panose="05000000000000000000" pitchFamily="2" charset="2"/>
              <a:buChar char="Ø"/>
              <a:defRPr sz="3200" baseline="0">
                <a:solidFill>
                  <a:schemeClr val="tx1"/>
                </a:solidFill>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Tree>
    <p:extLst>
      <p:ext uri="{BB962C8B-B14F-4D97-AF65-F5344CB8AC3E}">
        <p14:creationId xmlns:p14="http://schemas.microsoft.com/office/powerpoint/2010/main" val="23793682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ebuchet-Gra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smtClean="0"/>
              <a:t>Click to edit Slide title</a:t>
            </a:r>
            <a:endParaRPr lang="en-US" dirty="0"/>
          </a:p>
        </p:txBody>
      </p:sp>
      <p:sp>
        <p:nvSpPr>
          <p:cNvPr id="4" name="Content Placeholder 3"/>
          <p:cNvSpPr>
            <a:spLocks noGrp="1"/>
          </p:cNvSpPr>
          <p:nvPr>
            <p:ph sz="quarter" idx="10" hasCustomPrompt="1"/>
          </p:nvPr>
        </p:nvSpPr>
        <p:spPr>
          <a:xfrm>
            <a:off x="893763" y="2441448"/>
            <a:ext cx="11217275" cy="6016752"/>
          </a:xfrm>
          <a:prstGeom prst="rect">
            <a:avLst/>
          </a:prstGeom>
        </p:spPr>
        <p:txBody>
          <a:bodyPr/>
          <a:lstStyle>
            <a:lvl1pPr>
              <a:defRPr lang="en-US" sz="3600" baseline="0" dirty="0" smtClean="0">
                <a:solidFill>
                  <a:schemeClr val="bg1"/>
                </a:solidFill>
              </a:defRPr>
            </a:lvl1pPr>
            <a:lvl2pPr>
              <a:defRPr lang="en-US" sz="3200" baseline="0" dirty="0" smtClean="0">
                <a:solidFill>
                  <a:schemeClr val="bg1"/>
                </a:solidFill>
              </a:defRPr>
            </a:lvl2pPr>
            <a:lvl3pPr>
              <a:defRPr lang="en-US" sz="2800" dirty="0" smtClean="0">
                <a:solidFill>
                  <a:schemeClr val="bg1"/>
                </a:solidFill>
              </a:defRPr>
            </a:lvl3pPr>
            <a:lvl4pPr>
              <a:defRPr lang="en-US" sz="2400" dirty="0" smtClean="0">
                <a:solidFill>
                  <a:schemeClr val="bg1"/>
                </a:solidFill>
              </a:defRPr>
            </a:lvl4pPr>
          </a:lstStyle>
          <a:p>
            <a:pPr lvl="0">
              <a:spcBef>
                <a:spcPts val="768"/>
              </a:spcBef>
              <a:buFont typeface="Arial" panose="020B0604020202020204" pitchFamily="34" charset="0"/>
              <a:buChar char="•"/>
            </a:pPr>
            <a:r>
              <a:rPr lang="en-US" dirty="0" smtClean="0"/>
              <a:t>Use bullet points sparingly</a:t>
            </a:r>
          </a:p>
          <a:p>
            <a:pPr marL="800100" lvl="1" indent="-342900">
              <a:spcBef>
                <a:spcPts val="768"/>
              </a:spcBef>
              <a:buSzPct val="75000"/>
              <a:buFont typeface="Wingdings" panose="05000000000000000000" pitchFamily="2" charset="2"/>
              <a:buChar char="Ø"/>
            </a:pPr>
            <a:r>
              <a:rPr lang="en-US" dirty="0" smtClean="0"/>
              <a:t>Try to keep it at 3 – 5 per slide</a:t>
            </a:r>
          </a:p>
          <a:p>
            <a:pPr lvl="0">
              <a:spcBef>
                <a:spcPts val="768"/>
              </a:spcBef>
              <a:buFont typeface="Arial" panose="020B0604020202020204" pitchFamily="34" charset="0"/>
              <a:buChar char="•"/>
            </a:pPr>
            <a:r>
              <a:rPr lang="en-US" dirty="0" smtClean="0"/>
              <a:t>Only represent key ideas</a:t>
            </a:r>
          </a:p>
          <a:p>
            <a:pPr lvl="0">
              <a:spcBef>
                <a:spcPts val="768"/>
              </a:spcBef>
              <a:buFont typeface="Arial" panose="020B0604020202020204" pitchFamily="34" charset="0"/>
              <a:buChar char="•"/>
            </a:pPr>
            <a:r>
              <a:rPr lang="en-US" dirty="0" smtClean="0"/>
              <a:t>Examine your font size</a:t>
            </a:r>
          </a:p>
          <a:p>
            <a:pPr marL="800100" lvl="1" indent="-342900">
              <a:spcBef>
                <a:spcPts val="768"/>
              </a:spcBef>
              <a:buSzPct val="75000"/>
              <a:buFont typeface="Wingdings" panose="05000000000000000000" pitchFamily="2" charset="2"/>
              <a:buChar char="Ø"/>
            </a:pPr>
            <a:r>
              <a:rPr lang="en-US" dirty="0" smtClean="0"/>
              <a:t>Don’t go below 20 </a:t>
            </a:r>
          </a:p>
          <a:p>
            <a:pPr lvl="0">
              <a:spcBef>
                <a:spcPts val="768"/>
              </a:spcBef>
              <a:buFont typeface="Arial" panose="020B0604020202020204" pitchFamily="34" charset="0"/>
              <a:buChar char="•"/>
            </a:pPr>
            <a:r>
              <a:rPr lang="en-US" dirty="0" smtClean="0"/>
              <a:t>Only add images/other media if relevant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 (only if you MUST)</a:t>
            </a:r>
          </a:p>
        </p:txBody>
      </p:sp>
      <p:sp>
        <p:nvSpPr>
          <p:cNvPr id="3" name="Slide Number Placeholder 2"/>
          <p:cNvSpPr>
            <a:spLocks noGrp="1"/>
          </p:cNvSpPr>
          <p:nvPr>
            <p:ph type="sldNum" sz="quarter" idx="11"/>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167323781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rebuchet- Modern-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r">
              <a:defRPr i="0"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Tree>
    <p:extLst>
      <p:ext uri="{BB962C8B-B14F-4D97-AF65-F5344CB8AC3E}">
        <p14:creationId xmlns:p14="http://schemas.microsoft.com/office/powerpoint/2010/main" val="50976808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rebuchet-Modern-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sym typeface="Trebuchet MS" pitchFamily="-100" charset="0"/>
              </a:defRPr>
            </a:lvl1pPr>
          </a:lstStyle>
          <a:p>
            <a:pPr lvl="0" algn="r"/>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2978311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ahoma-Gray Title Slid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3"/>
          </p:nvPr>
        </p:nvSpPr>
        <p:spPr>
          <a:xfrm>
            <a:off x="8454962" y="7470648"/>
            <a:ext cx="2925762" cy="519112"/>
          </a:xfrm>
        </p:spPr>
        <p:txBody>
          <a:bodyPr/>
          <a:lstStyle/>
          <a:p>
            <a:pPr algn="r"/>
            <a:fld id="{87A4D144-96C1-4558-9AB3-CD0A79E59027}" type="datetime7">
              <a:rPr lang="en-US" smtClean="0"/>
              <a:t>Aug-15</a:t>
            </a:fld>
            <a:endParaRPr lang="en-US"/>
          </a:p>
        </p:txBody>
      </p:sp>
      <p:sp>
        <p:nvSpPr>
          <p:cNvPr id="2" name="Slide Number Placeholder 1"/>
          <p:cNvSpPr>
            <a:spLocks noGrp="1"/>
          </p:cNvSpPr>
          <p:nvPr>
            <p:ph type="sldNum" sz="quarter" idx="12"/>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5632463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homa-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7" name="Content Placeholder 11"/>
          <p:cNvSpPr>
            <a:spLocks noGrp="1"/>
          </p:cNvSpPr>
          <p:nvPr>
            <p:ph sz="quarter" idx="14" hasCustomPrompt="1"/>
          </p:nvPr>
        </p:nvSpPr>
        <p:spPr>
          <a:xfrm>
            <a:off x="635000" y="684250"/>
            <a:ext cx="1828800" cy="1828800"/>
          </a:xfrm>
          <a:prstGeom prst="rect">
            <a:avLst/>
          </a:prstGeom>
        </p:spPr>
        <p:txBody>
          <a:bodyPr/>
          <a:lstStyle>
            <a:lvl1pPr>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smtClean="0"/>
              <a:t>Click to add Image</a:t>
            </a:r>
            <a:endParaRPr lang="en-US" dirty="0"/>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9"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8454962" y="7470648"/>
            <a:ext cx="2925762" cy="519112"/>
          </a:xfrm>
        </p:spPr>
        <p:txBody>
          <a:bodyPr/>
          <a:lstStyle/>
          <a:p>
            <a:pPr algn="r"/>
            <a:fld id="{2BF3C7D5-FF70-4EA9-AE9C-1A8E0E1C73AE}" type="datetime7">
              <a:rPr lang="en-US" smtClean="0"/>
              <a:t>Aug-15</a:t>
            </a:fld>
            <a:endParaRPr lang="en-US"/>
          </a:p>
        </p:txBody>
      </p:sp>
      <p:sp>
        <p:nvSpPr>
          <p:cNvPr id="2" name="Slide Number Placeholder 1"/>
          <p:cNvSpPr>
            <a:spLocks noGrp="1"/>
          </p:cNvSpPr>
          <p:nvPr>
            <p:ph type="sldNum" sz="quarter" idx="17"/>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352633607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homa-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dirty="0"/>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Your 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The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CBC38B3A-57FA-4486-8645-EA70262D2E41}" type="datetime7">
              <a:rPr lang="en-US" smtClean="0"/>
              <a:t>Aug-15</a:t>
            </a:fld>
            <a:endParaRPr lang="en-US"/>
          </a:p>
        </p:txBody>
      </p:sp>
      <p:sp>
        <p:nvSpPr>
          <p:cNvPr id="2" name="Slide Number Placeholder 1"/>
          <p:cNvSpPr>
            <a:spLocks noGrp="1"/>
          </p:cNvSpPr>
          <p:nvPr>
            <p:ph type="sldNum" sz="quarter" idx="17"/>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275774394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homa-Gray Mission Slide">
    <p:spTree>
      <p:nvGrpSpPr>
        <p:cNvPr id="1" name=""/>
        <p:cNvGrpSpPr/>
        <p:nvPr/>
      </p:nvGrpSpPr>
      <p:grpSpPr>
        <a:xfrm>
          <a:off x="0" y="0"/>
          <a:ext cx="0" cy="0"/>
          <a:chOff x="0" y="0"/>
          <a:chExt cx="0" cy="0"/>
        </a:xfrm>
      </p:grpSpPr>
      <p:sp>
        <p:nvSpPr>
          <p:cNvPr id="6" name="TextBox 5"/>
          <p:cNvSpPr txBox="1"/>
          <p:nvPr userDrawn="1"/>
        </p:nvSpPr>
        <p:spPr>
          <a:xfrm>
            <a:off x="862012" y="914400"/>
            <a:ext cx="10896600" cy="1107996"/>
          </a:xfrm>
          <a:prstGeom prst="rect">
            <a:avLst/>
          </a:prstGeom>
          <a:noFill/>
        </p:spPr>
        <p:txBody>
          <a:bodyPr wrap="square" rtlCol="0" anchor="ctr">
            <a:spAutoFit/>
          </a:bodyPr>
          <a:lstStyle/>
          <a:p>
            <a:r>
              <a:rPr lang="en-US" sz="6600" b="1" i="1" dirty="0" smtClean="0">
                <a:solidFill>
                  <a:schemeClr val="bg1"/>
                </a:solidFill>
                <a:latin typeface="Tahoma" panose="020B0604030504040204" pitchFamily="34" charset="0"/>
                <a:ea typeface="Tahoma" panose="020B0604030504040204" pitchFamily="34" charset="0"/>
                <a:cs typeface="Tahoma" panose="020B0604030504040204" pitchFamily="34" charset="0"/>
              </a:rPr>
              <a:t>Our Mission</a:t>
            </a:r>
            <a:endParaRPr lang="en-US" sz="66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userDrawn="1"/>
        </p:nvSpPr>
        <p:spPr>
          <a:xfrm>
            <a:off x="862012" y="2891641"/>
            <a:ext cx="11323638"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Improving</a:t>
            </a:r>
            <a:r>
              <a:rPr lang="en-US" sz="60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health care access and outcomes for the </a:t>
            </a:r>
            <a:r>
              <a:rPr lang="en-US" sz="6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people</a:t>
            </a:r>
            <a:r>
              <a:rPr lang="en-US" sz="60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54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we serve while demonstrating sound stewardship of financial </a:t>
            </a:r>
            <a:r>
              <a:rPr lang="en-US" sz="6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resources</a:t>
            </a:r>
            <a:endParaRPr lang="en-US" sz="5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0"/>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359383640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homa-Gray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smtClean="0"/>
              <a:t>Click to edit Slide title</a:t>
            </a:r>
            <a:endParaRPr lang="en-US" dirty="0"/>
          </a:p>
        </p:txBody>
      </p:sp>
      <p:sp>
        <p:nvSpPr>
          <p:cNvPr id="3" name="Slide Number Placeholder 2"/>
          <p:cNvSpPr>
            <a:spLocks noGrp="1"/>
          </p:cNvSpPr>
          <p:nvPr>
            <p:ph type="sldNum" sz="quarter" idx="11"/>
          </p:nvPr>
        </p:nvSpPr>
        <p:spPr/>
        <p:txBody>
          <a:bodyPr/>
          <a:lstStyle/>
          <a:p>
            <a:fld id="{F04B62F9-A472-4675-B38E-F437B5EEEB7A}"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bg1"/>
                </a:solidFill>
              </a:defRPr>
            </a:lvl3pPr>
            <a:lvl4pPr marL="1481138" indent="-219075">
              <a:spcBef>
                <a:spcPts val="768"/>
              </a:spcBef>
              <a:buFont typeface="Arial" panose="020B0604020202020204" pitchFamily="34" charset="0"/>
              <a:buChar char="•"/>
              <a:defRPr sz="2400">
                <a:solidFill>
                  <a:schemeClr val="bg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Tree>
    <p:extLst>
      <p:ext uri="{BB962C8B-B14F-4D97-AF65-F5344CB8AC3E}">
        <p14:creationId xmlns:p14="http://schemas.microsoft.com/office/powerpoint/2010/main" val="363960959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homa-Gray-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Replace Bullets with Images</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Tree>
    <p:extLst>
      <p:ext uri="{BB962C8B-B14F-4D97-AF65-F5344CB8AC3E}">
        <p14:creationId xmlns:p14="http://schemas.microsoft.com/office/powerpoint/2010/main" val="74473935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homa and Verdana-Gray-Text Content">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YOUR MAIN IDEA</a:t>
            </a:r>
            <a:endParaRPr lang="en-US" dirty="0"/>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text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7852" t="24834" r="39202" b="29029"/>
          <a:stretch/>
        </p:blipFill>
        <p:spPr>
          <a:xfrm>
            <a:off x="5413248" y="2779776"/>
            <a:ext cx="1271847" cy="3291840"/>
          </a:xfrm>
          <a:prstGeom prst="rect">
            <a:avLst/>
          </a:prstGeom>
        </p:spPr>
      </p:pic>
    </p:spTree>
    <p:extLst>
      <p:ext uri="{BB962C8B-B14F-4D97-AF65-F5344CB8AC3E}">
        <p14:creationId xmlns:p14="http://schemas.microsoft.com/office/powerpoint/2010/main" val="3203513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homa-Gray-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smtClean="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add image or other media</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638564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ebuchet-Gray-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mj-lt"/>
                <a:ea typeface="+mj-ea"/>
                <a:cs typeface="+mj-cs"/>
              </a:defRPr>
            </a:lvl1pPr>
          </a:lstStyle>
          <a:p>
            <a:pPr lvl="0" algn="ctr">
              <a:spcBef>
                <a:spcPct val="0"/>
              </a:spcBef>
            </a:pPr>
            <a:r>
              <a:rPr lang="en-US" dirty="0" smtClean="0"/>
              <a:t>Replace Bullets with Images</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bg1"/>
            </a:solidFill>
          </a:ln>
          <a:effectLst>
            <a:reflection blurRad="6350" stA="52000" endA="300" endPos="35000" dir="5400000" sy="-100000" algn="bl" rotWithShape="0"/>
          </a:effectLst>
        </p:spPr>
        <p:txBody>
          <a:bodyPr/>
          <a:lstStyle>
            <a:lvl1pPr>
              <a:defRPr lang="en-US" baseline="0" smtClean="0">
                <a:solidFill>
                  <a:schemeClr val="bg1"/>
                </a:solidFill>
              </a:defRPr>
            </a:lvl1pPr>
            <a:lvl2pPr>
              <a:defRPr lang="en-US" smtClean="0"/>
            </a:lvl2pPr>
            <a:lvl3pPr>
              <a:defRPr lang="en-US" smtClean="0"/>
            </a:lvl3pPr>
            <a:lvl4pPr>
              <a:defRPr lang="en-US" smtClean="0"/>
            </a:lvl4pPr>
            <a:lvl5pPr>
              <a:defRPr lang="en-US"/>
            </a:lvl5pPr>
          </a:lstStyle>
          <a:p>
            <a:pPr marL="0" lvl="0" indent="0"/>
            <a:r>
              <a:rPr lang="en-US" dirty="0" smtClean="0"/>
              <a:t>Insert image or other media</a:t>
            </a:r>
            <a:endParaRPr lang="en-US" dirty="0"/>
          </a:p>
        </p:txBody>
      </p:sp>
    </p:spTree>
    <p:extLst>
      <p:ext uri="{BB962C8B-B14F-4D97-AF65-F5344CB8AC3E}">
        <p14:creationId xmlns:p14="http://schemas.microsoft.com/office/powerpoint/2010/main" val="130490004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homa-Gray-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sz="6258" dirty="0" smtClean="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75254858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homa-Gray-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List 3 Main Concerns</a:t>
            </a:r>
            <a:endParaRPr lang="en-US" dirty="0"/>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add text</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614362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ahoma-Gray-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z="2844" b="1" i="1" dirty="0" smtClean="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83965073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ahoma-Gray-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Click to edit title</a:t>
            </a:r>
            <a:endParaRPr lang="en-US" dirty="0"/>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lumMod val="60000"/>
                <a:lumOff val="40000"/>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smtClean="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bg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bg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bg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Master text styles</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23006746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homa-Gray-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0121" y="2286000"/>
            <a:ext cx="6390557" cy="6400800"/>
          </a:xfrm>
          <a:prstGeom prst="rect">
            <a:avLst/>
          </a:prstGeom>
        </p:spPr>
      </p:pic>
    </p:spTree>
    <p:extLst>
      <p:ext uri="{BB962C8B-B14F-4D97-AF65-F5344CB8AC3E}">
        <p14:creationId xmlns:p14="http://schemas.microsoft.com/office/powerpoint/2010/main" val="89219667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ahoma-Gray-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8450" y="2232394"/>
            <a:ext cx="8763550" cy="6454406"/>
          </a:xfrm>
          <a:prstGeom prst="rect">
            <a:avLst/>
          </a:prstGeom>
        </p:spPr>
      </p:pic>
    </p:spTree>
    <p:extLst>
      <p:ext uri="{BB962C8B-B14F-4D97-AF65-F5344CB8AC3E}">
        <p14:creationId xmlns:p14="http://schemas.microsoft.com/office/powerpoint/2010/main" val="132273817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homa-Gray-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9464" y="2524050"/>
            <a:ext cx="5017536" cy="5770283"/>
          </a:xfrm>
          <a:prstGeom prst="rect">
            <a:avLst/>
          </a:prstGeom>
        </p:spPr>
      </p:pic>
    </p:spTree>
    <p:extLst>
      <p:ext uri="{BB962C8B-B14F-4D97-AF65-F5344CB8AC3E}">
        <p14:creationId xmlns:p14="http://schemas.microsoft.com/office/powerpoint/2010/main" val="14274983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homa-Gray-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Contact Info</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b="1" dirty="0" smtClean="0"/>
              <a:t>Contact Name #1 (required)</a:t>
            </a:r>
          </a:p>
          <a:p>
            <a:pPr lvl="0"/>
            <a:r>
              <a:rPr lang="en-US" b="0" dirty="0" smtClean="0"/>
              <a:t>Position</a:t>
            </a:r>
          </a:p>
          <a:p>
            <a:pPr lvl="0"/>
            <a:r>
              <a:rPr lang="en-US" b="0" dirty="0" smtClean="0"/>
              <a:t>Email address</a:t>
            </a:r>
          </a:p>
          <a:p>
            <a:pPr lvl="0"/>
            <a:endParaRPr lang="en-US" b="0" dirty="0" smtClean="0"/>
          </a:p>
          <a:p>
            <a:pPr lvl="0"/>
            <a:r>
              <a:rPr lang="en-US" b="1" dirty="0" smtClean="0"/>
              <a:t>Contact Name #2 (optional)</a:t>
            </a:r>
          </a:p>
          <a:p>
            <a:pPr lvl="0"/>
            <a:r>
              <a:rPr lang="en-US" b="0" dirty="0" smtClean="0"/>
              <a:t>Position</a:t>
            </a:r>
          </a:p>
          <a:p>
            <a:pPr lvl="0"/>
            <a:r>
              <a:rPr lang="en-US" b="0" dirty="0" smtClean="0"/>
              <a:t>Email address</a:t>
            </a:r>
            <a:endParaRPr lang="en-US" dirty="0"/>
          </a:p>
        </p:txBody>
      </p:sp>
    </p:spTree>
    <p:extLst>
      <p:ext uri="{BB962C8B-B14F-4D97-AF65-F5344CB8AC3E}">
        <p14:creationId xmlns:p14="http://schemas.microsoft.com/office/powerpoint/2010/main" val="68022675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homa-Gray Thank You Slide">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defRPr baseline="0"/>
            </a:lvl1pPr>
          </a:lstStyle>
          <a:p>
            <a:pPr lvl="0"/>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7415796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homa-Modern-Gray Title">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3"/>
          </p:nvPr>
        </p:nvSpPr>
        <p:spPr>
          <a:xfrm>
            <a:off x="9444038" y="7470648"/>
            <a:ext cx="2925762" cy="519112"/>
          </a:xfrm>
        </p:spPr>
        <p:txBody>
          <a:bodyPr/>
          <a:lstStyle/>
          <a:p>
            <a:pPr algn="r"/>
            <a:fld id="{38C6410D-CBF8-4BB9-8FE0-5BFF1B29A271}" type="datetime7">
              <a:rPr lang="en-US" smtClean="0"/>
              <a:t>Aug-15</a:t>
            </a:fld>
            <a:endParaRPr lang="en-US"/>
          </a:p>
        </p:txBody>
      </p:sp>
      <p:sp>
        <p:nvSpPr>
          <p:cNvPr id="2" name="Slide Number Placeholder 1"/>
          <p:cNvSpPr>
            <a:spLocks noGrp="1"/>
          </p:cNvSpPr>
          <p:nvPr>
            <p:ph type="sldNum" sz="quarter" idx="12"/>
          </p:nvPr>
        </p:nvSpPr>
        <p:spPr/>
        <p:txBody>
          <a:bodyPr/>
          <a:lstStyle/>
          <a:p>
            <a:fld id="{AAA2D167-5E86-46C2-BE0F-3A70422CE149}" type="slidenum">
              <a:rPr lang="en-US" smtClean="0"/>
              <a:pPr/>
              <a:t>‹#›</a:t>
            </a:fld>
            <a:endParaRPr lang="en-US"/>
          </a:p>
        </p:txBody>
      </p:sp>
    </p:spTree>
    <p:extLst>
      <p:ext uri="{BB962C8B-B14F-4D97-AF65-F5344CB8AC3E}">
        <p14:creationId xmlns:p14="http://schemas.microsoft.com/office/powerpoint/2010/main" val="4101227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buchet and Verdana-Gray-Text Content">
    <p:spTree>
      <p:nvGrpSpPr>
        <p:cNvPr id="1" name=""/>
        <p:cNvGrpSpPr/>
        <p:nvPr/>
      </p:nvGrpSpPr>
      <p:grpSpPr>
        <a:xfrm>
          <a:off x="0" y="0"/>
          <a:ext cx="0" cy="0"/>
          <a:chOff x="0" y="0"/>
          <a:chExt cx="0" cy="0"/>
        </a:xfrm>
      </p:grpSpPr>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YOUR MAIN IDEA</a:t>
            </a:r>
            <a:endParaRPr lang="en-US" dirty="0"/>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bg1"/>
                </a:solidFill>
              </a:defRPr>
            </a:lvl1pPr>
            <a:lvl2pPr>
              <a:defRPr lang="en-US" sz="3200" baseline="0" smtClean="0">
                <a:solidFill>
                  <a:schemeClr val="bg1"/>
                </a:solidFill>
              </a:defRPr>
            </a:lvl2pPr>
            <a:lvl3pPr>
              <a:defRPr lang="en-US" sz="2800" smtClean="0">
                <a:solidFill>
                  <a:schemeClr val="bg1"/>
                </a:solidFill>
              </a:defRPr>
            </a:lvl3pPr>
            <a:lvl4pPr>
              <a:defRPr lang="en-US" sz="2400" smtClean="0">
                <a:solidFill>
                  <a:schemeClr val="bg1"/>
                </a:solidFill>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text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37852" t="24834" r="39202" b="29029"/>
          <a:stretch/>
        </p:blipFill>
        <p:spPr>
          <a:xfrm>
            <a:off x="5413248" y="2779776"/>
            <a:ext cx="1271847" cy="3291840"/>
          </a:xfrm>
          <a:prstGeom prst="rect">
            <a:avLst/>
          </a:prstGeom>
        </p:spPr>
      </p:pic>
    </p:spTree>
    <p:extLst>
      <p:ext uri="{BB962C8B-B14F-4D97-AF65-F5344CB8AC3E}">
        <p14:creationId xmlns:p14="http://schemas.microsoft.com/office/powerpoint/2010/main" val="62586009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homa-Modern-Images-Gray Title">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E5CBE243-5A29-4186-8448-0A8B812BAC35}" type="datetime7">
              <a:rPr lang="en-US" smtClean="0"/>
              <a:t>Aug-15</a:t>
            </a:fld>
            <a:endParaRPr lang="en-US"/>
          </a:p>
        </p:txBody>
      </p:sp>
      <p:sp>
        <p:nvSpPr>
          <p:cNvPr id="2" name="Slide Number Placeholder 1"/>
          <p:cNvSpPr>
            <a:spLocks noGrp="1"/>
          </p:cNvSpPr>
          <p:nvPr>
            <p:ph type="sldNum" sz="quarter" idx="17"/>
          </p:nvPr>
        </p:nvSpPr>
        <p:spPr/>
        <p:txBody>
          <a:bodyPr/>
          <a:lstStyle/>
          <a:p>
            <a:fld id="{AAA2D167-5E86-46C2-BE0F-3A70422CE149}" type="slidenum">
              <a:rPr lang="en-US" smtClean="0"/>
              <a:pPr/>
              <a:t>‹#›</a:t>
            </a:fld>
            <a:endParaRPr lang="en-US"/>
          </a:p>
        </p:txBody>
      </p:sp>
    </p:spTree>
    <p:extLst>
      <p:ext uri="{BB962C8B-B14F-4D97-AF65-F5344CB8AC3E}">
        <p14:creationId xmlns:p14="http://schemas.microsoft.com/office/powerpoint/2010/main" val="31326871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homa-Modern-Images 2-Gray Title">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953A">
              <a:alpha val="50196"/>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4"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6"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5"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lvl1pPr>
          </a:lstStyle>
          <a:p>
            <a:pPr lvl="0"/>
            <a:r>
              <a:rPr lang="en-US" dirty="0" smtClean="0">
                <a:sym typeface="Trebuchet MS" pitchFamily="-100" charset="0"/>
              </a:rPr>
              <a:t>PRESENTATION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a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8D60BFB0-31E9-45AE-82A5-E88ACBA4D675}" type="datetime7">
              <a:rPr lang="en-US" smtClean="0"/>
              <a:t>Aug-15</a:t>
            </a:fld>
            <a:endParaRPr lang="en-US"/>
          </a:p>
        </p:txBody>
      </p:sp>
      <p:sp>
        <p:nvSpPr>
          <p:cNvPr id="2" name="Slide Number Placeholder 1"/>
          <p:cNvSpPr>
            <a:spLocks noGrp="1"/>
          </p:cNvSpPr>
          <p:nvPr>
            <p:ph type="sldNum" sz="quarter" idx="17"/>
          </p:nvPr>
        </p:nvSpPr>
        <p:spPr/>
        <p:txBody>
          <a:bodyPr/>
          <a:lstStyle/>
          <a:p>
            <a:fld id="{AAA2D167-5E86-46C2-BE0F-3A70422CE149}" type="slidenum">
              <a:rPr lang="en-US" smtClean="0"/>
              <a:pPr/>
              <a:t>‹#›</a:t>
            </a:fld>
            <a:endParaRPr lang="en-US"/>
          </a:p>
        </p:txBody>
      </p:sp>
    </p:spTree>
    <p:extLst>
      <p:ext uri="{BB962C8B-B14F-4D97-AF65-F5344CB8AC3E}">
        <p14:creationId xmlns:p14="http://schemas.microsoft.com/office/powerpoint/2010/main" val="347571981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homa-Modern-Gray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lvl1pPr>
          </a:lstStyle>
          <a:p>
            <a:r>
              <a:rPr lang="en-US" dirty="0" smtClean="0"/>
              <a:t>Click to edit Slide title</a:t>
            </a:r>
            <a:endParaRPr lang="en-US" dirty="0"/>
          </a:p>
        </p:txBody>
      </p:sp>
      <p:sp>
        <p:nvSpPr>
          <p:cNvPr id="3" name="Slide Number Placeholder 2"/>
          <p:cNvSpPr>
            <a:spLocks noGrp="1"/>
          </p:cNvSpPr>
          <p:nvPr>
            <p:ph type="sldNum" sz="quarter" idx="11"/>
          </p:nvPr>
        </p:nvSpPr>
        <p:spPr/>
        <p:txBody>
          <a:bodyPr/>
          <a:lstStyle/>
          <a:p>
            <a:fld id="{AAA2D167-5E86-46C2-BE0F-3A70422CE149}" type="slidenum">
              <a:rPr lang="en-US" smtClean="0"/>
              <a:pPr/>
              <a:t>‹#›</a:t>
            </a:fld>
            <a:endParaRPr lang="en-US"/>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bg1"/>
                </a:solidFill>
              </a:defRPr>
            </a:lvl3pPr>
            <a:lvl4pPr marL="1481138" indent="-219075">
              <a:spcBef>
                <a:spcPts val="768"/>
              </a:spcBef>
              <a:buFont typeface="Arial" panose="020B0604020202020204" pitchFamily="34" charset="0"/>
              <a:buChar char="•"/>
              <a:defRPr sz="2400">
                <a:solidFill>
                  <a:schemeClr val="bg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Tree>
    <p:extLst>
      <p:ext uri="{BB962C8B-B14F-4D97-AF65-F5344CB8AC3E}">
        <p14:creationId xmlns:p14="http://schemas.microsoft.com/office/powerpoint/2010/main" val="334492688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homa-Modern-Gray 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AAA2D167-5E86-46C2-BE0F-3A70422CE149}" type="slidenum">
              <a:rPr lang="en-US" smtClean="0"/>
              <a:pPr/>
              <a:t>‹#›</a:t>
            </a:fld>
            <a:endParaRPr lang="en-US"/>
          </a:p>
        </p:txBody>
      </p:sp>
    </p:spTree>
    <p:extLst>
      <p:ext uri="{BB962C8B-B14F-4D97-AF65-F5344CB8AC3E}">
        <p14:creationId xmlns:p14="http://schemas.microsoft.com/office/powerpoint/2010/main" val="22967446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homa-Modern-Gray Thank You">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ym typeface="Trebuchet MS" pitchFamily="-100" charset="0"/>
              </a:defRPr>
            </a:lvl1pPr>
          </a:lstStyle>
          <a:p>
            <a:pPr lvl="0" algn="r"/>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AAA2D167-5E86-46C2-BE0F-3A70422CE149}" type="slidenum">
              <a:rPr lang="en-US" smtClean="0"/>
              <a:pPr/>
              <a:t>‹#›</a:t>
            </a:fld>
            <a:endParaRPr lang="en-US"/>
          </a:p>
        </p:txBody>
      </p:sp>
    </p:spTree>
    <p:extLst>
      <p:ext uri="{BB962C8B-B14F-4D97-AF65-F5344CB8AC3E}">
        <p14:creationId xmlns:p14="http://schemas.microsoft.com/office/powerpoint/2010/main" val="231819151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ahoma-White Title Slid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3"/>
          </p:nvPr>
        </p:nvSpPr>
        <p:spPr>
          <a:xfrm>
            <a:off x="8449882" y="7470648"/>
            <a:ext cx="2925762" cy="519112"/>
          </a:xfrm>
        </p:spPr>
        <p:txBody>
          <a:bodyPr/>
          <a:lstStyle/>
          <a:p>
            <a:pPr algn="r"/>
            <a:fld id="{8B51BC56-B1AF-4C76-A0E4-764E30B664D7}" type="datetime7">
              <a:rPr lang="en-US" smtClean="0"/>
              <a:t>Aug-15</a:t>
            </a:fld>
            <a:endParaRPr lang="en-US"/>
          </a:p>
        </p:txBody>
      </p:sp>
      <p:sp>
        <p:nvSpPr>
          <p:cNvPr id="2" name="Slide Number Placeholder 1"/>
          <p:cNvSpPr>
            <a:spLocks noGrp="1"/>
          </p:cNvSpPr>
          <p:nvPr>
            <p:ph type="sldNum" sz="quarter" idx="12"/>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235854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ahoma-Images-White Title Slid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ct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1624076"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4597400"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8454962" y="7470648"/>
            <a:ext cx="2925762" cy="519112"/>
          </a:xfrm>
        </p:spPr>
        <p:txBody>
          <a:bodyPr/>
          <a:lstStyle/>
          <a:p>
            <a:pPr algn="r"/>
            <a:fld id="{895B5C08-6100-4153-9098-78D7D0A25D10}" type="datetime7">
              <a:rPr lang="en-US" smtClean="0"/>
              <a:t>Aug-15</a:t>
            </a:fld>
            <a:endParaRPr lang="en-US"/>
          </a:p>
        </p:txBody>
      </p:sp>
      <p:sp>
        <p:nvSpPr>
          <p:cNvPr id="2" name="Slide Number Placeholder 1"/>
          <p:cNvSpPr>
            <a:spLocks noGrp="1"/>
          </p:cNvSpPr>
          <p:nvPr>
            <p:ph type="sldNum" sz="quarter" idx="17"/>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5101987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ahoma-Images 2-White Title Slid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342900" marR="0" indent="-342900" algn="l" defTabSz="584200" rtl="0" eaLnBrk="0" fontAlgn="base" latinLnBrk="0" hangingPunct="0">
              <a:lnSpc>
                <a:spcPct val="100000"/>
              </a:lnSpc>
              <a:spcBef>
                <a:spcPts val="4200"/>
              </a:spcBef>
              <a:spcAft>
                <a:spcPct val="0"/>
              </a:spcAft>
              <a:buClrTx/>
              <a:buSzTx/>
              <a:buFontTx/>
              <a:buNone/>
              <a:tabLst/>
              <a:defRPr sz="22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342900" marR="0" lvl="0" indent="-34290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3D209D2C-EF3C-4402-B57A-E24F6173739F}" type="datetime7">
              <a:rPr lang="en-US" smtClean="0"/>
              <a:t>Aug-15</a:t>
            </a:fld>
            <a:endParaRPr lang="en-US"/>
          </a:p>
        </p:txBody>
      </p:sp>
      <p:sp>
        <p:nvSpPr>
          <p:cNvPr id="2" name="Slide Number Placeholder 1"/>
          <p:cNvSpPr>
            <a:spLocks noGrp="1"/>
          </p:cNvSpPr>
          <p:nvPr>
            <p:ph type="sldNum" sz="quarter" idx="2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1538280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ahoma-White Mission Slide">
    <p:spTree>
      <p:nvGrpSpPr>
        <p:cNvPr id="1" name=""/>
        <p:cNvGrpSpPr/>
        <p:nvPr/>
      </p:nvGrpSpPr>
      <p:grpSpPr>
        <a:xfrm>
          <a:off x="0" y="0"/>
          <a:ext cx="0" cy="0"/>
          <a:chOff x="0" y="0"/>
          <a:chExt cx="0" cy="0"/>
        </a:xfrm>
      </p:grpSpPr>
      <p:sp>
        <p:nvSpPr>
          <p:cNvPr id="6" name="TextBox 5"/>
          <p:cNvSpPr txBox="1"/>
          <p:nvPr userDrawn="1"/>
        </p:nvSpPr>
        <p:spPr>
          <a:xfrm>
            <a:off x="893762" y="914400"/>
            <a:ext cx="10896600" cy="1107996"/>
          </a:xfrm>
          <a:prstGeom prst="rect">
            <a:avLst/>
          </a:prstGeom>
          <a:noFill/>
        </p:spPr>
        <p:txBody>
          <a:bodyPr wrap="square" rtlCol="0" anchor="ctr">
            <a:spAutoFit/>
          </a:bodyPr>
          <a:lstStyle/>
          <a:p>
            <a:r>
              <a:rPr lang="en-US" sz="6600" b="1" i="1" dirty="0" smtClean="0">
                <a:solidFill>
                  <a:schemeClr val="tx1"/>
                </a:solidFill>
                <a:latin typeface="Tahoma" panose="020B0604030504040204" pitchFamily="34" charset="0"/>
                <a:ea typeface="Tahoma" panose="020B0604030504040204" pitchFamily="34" charset="0"/>
                <a:cs typeface="Tahoma" panose="020B0604030504040204" pitchFamily="34" charset="0"/>
              </a:rPr>
              <a:t>Our Mission</a:t>
            </a:r>
            <a:endParaRPr lang="en-US" sz="66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userDrawn="1"/>
        </p:nvSpPr>
        <p:spPr>
          <a:xfrm>
            <a:off x="893762" y="2891641"/>
            <a:ext cx="11247438" cy="3970318"/>
          </a:xfrm>
          <a:prstGeom prst="rect">
            <a:avLst/>
          </a:prstGeom>
          <a:noFill/>
        </p:spPr>
        <p:txBody>
          <a:bodyPr wrap="square" rtlCol="0" anchor="ctr">
            <a:spAutoFit/>
          </a:bodyPr>
          <a:lstStyle/>
          <a:p>
            <a:pPr marL="0" marR="0" lvl="0" indent="0" algn="ctr" defTabSz="584200" rtl="0" eaLnBrk="1" fontAlgn="base" latinLnBrk="0" hangingPunct="0">
              <a:lnSpc>
                <a:spcPct val="100000"/>
              </a:lnSpc>
              <a:spcBef>
                <a:spcPct val="0"/>
              </a:spcBef>
              <a:spcAft>
                <a:spcPct val="0"/>
              </a:spcAft>
              <a:buClrTx/>
              <a:buSzTx/>
              <a:buFontTx/>
              <a:buNone/>
              <a:tabLst/>
              <a:defRPr/>
            </a:pPr>
            <a:r>
              <a:rPr lang="en-US" sz="6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Improving</a:t>
            </a:r>
            <a:r>
              <a:rPr lang="en-US" sz="6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health care access and outcomes for the </a:t>
            </a:r>
            <a:r>
              <a:rPr lang="en-US" sz="6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people</a:t>
            </a:r>
            <a:r>
              <a:rPr lang="en-US" sz="60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5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we serve while demonstrating sound stewardship of financial </a:t>
            </a:r>
            <a:r>
              <a:rPr lang="en-US" sz="60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resources</a:t>
            </a:r>
            <a:endParaRPr lang="en-US" sz="5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331058171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homa-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Slide title</a:t>
            </a:r>
            <a:endParaRPr lang="en-US" dirty="0"/>
          </a:p>
        </p:txBody>
      </p:sp>
      <p:sp>
        <p:nvSpPr>
          <p:cNvPr id="3" name="Slide Number Placeholder 2"/>
          <p:cNvSpPr>
            <a:spLocks noGrp="1"/>
          </p:cNvSpPr>
          <p:nvPr>
            <p:ph type="sldNum" sz="quarter" idx="11"/>
          </p:nvPr>
        </p:nvSpPr>
        <p:spPr/>
        <p:txBody>
          <a:bodyPr/>
          <a:lstStyle/>
          <a:p>
            <a:fld id="{0CB7B8A4-D1E3-43FA-AD2F-EFA10A54BCDD}" type="slidenum">
              <a:rPr lang="en-US" smtClean="0"/>
              <a:pPr/>
              <a:t>‹#›</a:t>
            </a:fld>
            <a:endParaRPr lang="en-US" dirty="0"/>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Tree>
    <p:extLst>
      <p:ext uri="{BB962C8B-B14F-4D97-AF65-F5344CB8AC3E}">
        <p14:creationId xmlns:p14="http://schemas.microsoft.com/office/powerpoint/2010/main" val="20492976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buchet-Gray-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defRPr>
            </a:lvl1pPr>
            <a:lvl2pPr>
              <a:buNone/>
              <a:defRPr/>
            </a:lvl2pPr>
            <a:lvl3pPr>
              <a:buNone/>
              <a:defRPr/>
            </a:lvl3pPr>
            <a:lvl4pPr>
              <a:buNone/>
              <a:defRPr/>
            </a:lvl4pPr>
            <a:lvl5pPr>
              <a:buNone/>
              <a:defRPr/>
            </a:lvl5pPr>
          </a:lstStyle>
          <a:p>
            <a:pPr lvl="0"/>
            <a:r>
              <a:rPr lang="en-US" sz="6258" dirty="0" smtClean="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defRPr>
            </a:lvl1pPr>
          </a:lstStyle>
          <a:p>
            <a:pPr lvl="0"/>
            <a:r>
              <a:rPr lang="en-US" dirty="0" smtClean="0"/>
              <a:t>Click to add image or other media</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401477233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homa-White-Graphics and Content">
    <p:spTree>
      <p:nvGrpSpPr>
        <p:cNvPr id="1" name=""/>
        <p:cNvGrpSpPr/>
        <p:nvPr/>
      </p:nvGrpSpPr>
      <p:grpSpPr>
        <a:xfrm>
          <a:off x="0" y="0"/>
          <a:ext cx="0" cy="0"/>
          <a:chOff x="0" y="0"/>
          <a:chExt cx="0" cy="0"/>
        </a:xfrm>
      </p:grpSpPr>
      <p:sp>
        <p:nvSpPr>
          <p:cNvPr id="17"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Replace Bullets with Images</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
        <p:nvSpPr>
          <p:cNvPr id="5" name="Content Placeholder 4"/>
          <p:cNvSpPr>
            <a:spLocks noGrp="1"/>
          </p:cNvSpPr>
          <p:nvPr>
            <p:ph sz="quarter" idx="20" hasCustomPrompt="1"/>
          </p:nvPr>
        </p:nvSpPr>
        <p:spPr>
          <a:xfrm>
            <a:off x="758952"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smtClean="0"/>
              <a:t>Insert image or other media</a:t>
            </a:r>
            <a:endParaRPr lang="en-US" dirty="0"/>
          </a:p>
        </p:txBody>
      </p:sp>
      <p:sp>
        <p:nvSpPr>
          <p:cNvPr id="10" name="Content Placeholder 4"/>
          <p:cNvSpPr>
            <a:spLocks noGrp="1"/>
          </p:cNvSpPr>
          <p:nvPr>
            <p:ph sz="quarter" idx="21" hasCustomPrompt="1"/>
          </p:nvPr>
        </p:nvSpPr>
        <p:spPr>
          <a:xfrm>
            <a:off x="8494776" y="2441448"/>
            <a:ext cx="3685032" cy="5184648"/>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smtClean="0"/>
              <a:t>Insert image or other media</a:t>
            </a:r>
            <a:endParaRPr lang="en-US" dirty="0"/>
          </a:p>
        </p:txBody>
      </p:sp>
      <p:sp>
        <p:nvSpPr>
          <p:cNvPr id="12" name="Content Placeholder 4"/>
          <p:cNvSpPr>
            <a:spLocks noGrp="1"/>
          </p:cNvSpPr>
          <p:nvPr>
            <p:ph sz="quarter" idx="22" hasCustomPrompt="1"/>
          </p:nvPr>
        </p:nvSpPr>
        <p:spPr>
          <a:xfrm>
            <a:off x="4617720" y="2441448"/>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smtClean="0"/>
              <a:t>Insert image or other media</a:t>
            </a:r>
            <a:endParaRPr lang="en-US" dirty="0"/>
          </a:p>
        </p:txBody>
      </p:sp>
      <p:sp>
        <p:nvSpPr>
          <p:cNvPr id="16" name="Content Placeholder 4"/>
          <p:cNvSpPr>
            <a:spLocks noGrp="1"/>
          </p:cNvSpPr>
          <p:nvPr>
            <p:ph sz="quarter" idx="23" hasCustomPrompt="1"/>
          </p:nvPr>
        </p:nvSpPr>
        <p:spPr>
          <a:xfrm>
            <a:off x="4617720" y="5257800"/>
            <a:ext cx="3685032" cy="2368296"/>
          </a:xfrm>
          <a:prstGeom prst="rect">
            <a:avLst/>
          </a:prstGeom>
          <a:ln w="19050">
            <a:solidFill>
              <a:schemeClr val="tx1"/>
            </a:solidFill>
          </a:ln>
          <a:effectLst>
            <a:reflection blurRad="6350" stA="52000" endA="300" endPos="35000" dir="5400000" sy="-100000" algn="bl" rotWithShape="0"/>
          </a:effectLst>
        </p:spPr>
        <p:txBody>
          <a:bodyPr/>
          <a:lstStyle>
            <a:lvl1pPr>
              <a:defRPr lang="en-US" baseline="0"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lvl="0" indent="0"/>
            <a:r>
              <a:rPr lang="en-US" dirty="0" smtClean="0"/>
              <a:t>Insert image or other media</a:t>
            </a:r>
            <a:endParaRPr lang="en-US" dirty="0"/>
          </a:p>
        </p:txBody>
      </p:sp>
    </p:spTree>
    <p:extLst>
      <p:ext uri="{BB962C8B-B14F-4D97-AF65-F5344CB8AC3E}">
        <p14:creationId xmlns:p14="http://schemas.microsoft.com/office/powerpoint/2010/main" val="505540749"/>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ahoma and Verdana-White-Text Content">
    <p:spTree>
      <p:nvGrpSpPr>
        <p:cNvPr id="1" name=""/>
        <p:cNvGrpSpPr/>
        <p:nvPr/>
      </p:nvGrpSpPr>
      <p:grpSpPr>
        <a:xfrm>
          <a:off x="0" y="0"/>
          <a:ext cx="0" cy="0"/>
          <a:chOff x="0" y="0"/>
          <a:chExt cx="0" cy="0"/>
        </a:xfrm>
      </p:grpSpPr>
      <p:pic>
        <p:nvPicPr>
          <p:cNvPr id="8" name="Picture 7" descr="&quot;&quot;"/>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37448" t="21953" r="38610" b="26798"/>
          <a:stretch/>
        </p:blipFill>
        <p:spPr>
          <a:xfrm>
            <a:off x="5348963" y="2562947"/>
            <a:ext cx="1340165" cy="3685453"/>
          </a:xfrm>
          <a:prstGeom prst="rect">
            <a:avLst/>
          </a:prstGeom>
        </p:spPr>
      </p:pic>
      <p:sp>
        <p:nvSpPr>
          <p:cNvPr id="4" name="Text Placeholder 4"/>
          <p:cNvSpPr>
            <a:spLocks noGrp="1"/>
          </p:cNvSpPr>
          <p:nvPr>
            <p:ph type="body" sz="quarter" idx="11" hasCustomPrompt="1"/>
          </p:nvPr>
        </p:nvSpPr>
        <p:spPr>
          <a:xfrm>
            <a:off x="406400" y="2915914"/>
            <a:ext cx="5142543" cy="2589451"/>
          </a:xfrm>
          <a:prstGeom prst="rect">
            <a:avLst/>
          </a:prstGeom>
        </p:spPr>
        <p:txBody>
          <a:bodyPr anchor="ctr"/>
          <a:lstStyle>
            <a:lvl1pPr marL="0" indent="0">
              <a:buNone/>
              <a:defRPr sz="60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YOUR MAIN IDEA</a:t>
            </a:r>
            <a:endParaRPr lang="en-US" dirty="0"/>
          </a:p>
        </p:txBody>
      </p:sp>
      <p:sp>
        <p:nvSpPr>
          <p:cNvPr id="7" name="Text Placeholder 6"/>
          <p:cNvSpPr>
            <a:spLocks noGrp="1"/>
          </p:cNvSpPr>
          <p:nvPr>
            <p:ph type="body" sz="quarter" idx="12" hasCustomPrompt="1"/>
          </p:nvPr>
        </p:nvSpPr>
        <p:spPr>
          <a:xfrm>
            <a:off x="6556248" y="1920240"/>
            <a:ext cx="5724144" cy="5001768"/>
          </a:xfrm>
          <a:prstGeom prst="rect">
            <a:avLst/>
          </a:prstGeom>
        </p:spPr>
        <p:txBody>
          <a:bodyPr/>
          <a:lstStyle>
            <a:lvl1pPr>
              <a:defRPr lang="en-US" sz="36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text</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1660090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ahoma-White-Text and Image Content">
    <p:spTree>
      <p:nvGrpSpPr>
        <p:cNvPr id="1" name=""/>
        <p:cNvGrpSpPr/>
        <p:nvPr/>
      </p:nvGrpSpPr>
      <p:grpSpPr>
        <a:xfrm>
          <a:off x="0" y="0"/>
          <a:ext cx="0" cy="0"/>
          <a:chOff x="0" y="0"/>
          <a:chExt cx="0" cy="0"/>
        </a:xfrm>
      </p:grpSpPr>
      <p:sp>
        <p:nvSpPr>
          <p:cNvPr id="4" name="Rectangle 3"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6" name="Text Placeholder 11"/>
          <p:cNvSpPr>
            <a:spLocks noGrp="1"/>
          </p:cNvSpPr>
          <p:nvPr>
            <p:ph type="body" sz="quarter" idx="13" hasCustomPrompt="1"/>
          </p:nvPr>
        </p:nvSpPr>
        <p:spPr>
          <a:xfrm>
            <a:off x="1701800" y="3389688"/>
            <a:ext cx="4955371" cy="2442463"/>
          </a:xfrm>
          <a:prstGeom prst="rect">
            <a:avLst/>
          </a:prstGeom>
        </p:spPr>
        <p:txBody>
          <a:bodyPr anchor="ctr"/>
          <a:lstStyle>
            <a:lvl1pPr marL="0" indent="0">
              <a:buNone/>
              <a:defRPr sz="6258" b="1">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vl2pPr>
              <a:buNone/>
              <a:defRPr/>
            </a:lvl2pPr>
            <a:lvl3pPr>
              <a:buNone/>
              <a:defRPr/>
            </a:lvl3pPr>
            <a:lvl4pPr>
              <a:buNone/>
              <a:defRPr/>
            </a:lvl4pPr>
            <a:lvl5pPr>
              <a:buNone/>
              <a:defRPr/>
            </a:lvl5pPr>
          </a:lstStyle>
          <a:p>
            <a:pPr lvl="0"/>
            <a:r>
              <a:rPr lang="en-US" sz="6258" dirty="0" smtClean="0"/>
              <a:t>Insert Key Point Here</a:t>
            </a:r>
            <a:endParaRPr lang="en-US" dirty="0"/>
          </a:p>
        </p:txBody>
      </p:sp>
      <p:sp>
        <p:nvSpPr>
          <p:cNvPr id="5" name="Content Placeholder 4"/>
          <p:cNvSpPr>
            <a:spLocks noGrp="1"/>
          </p:cNvSpPr>
          <p:nvPr>
            <p:ph sz="quarter" idx="12" hasCustomPrompt="1"/>
          </p:nvPr>
        </p:nvSpPr>
        <p:spPr>
          <a:xfrm>
            <a:off x="7251555" y="2088221"/>
            <a:ext cx="4768427" cy="5045396"/>
          </a:xfrm>
          <a:prstGeom prst="roundRect">
            <a:avLst>
              <a:gd name="adj" fmla="val 13467"/>
            </a:avLst>
          </a:prstGeom>
          <a:solidFill>
            <a:schemeClr val="bg1"/>
          </a:solidFill>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3"/>
          </a:lnRef>
          <a:fillRef idx="1">
            <a:schemeClr val="lt1"/>
          </a:fillRef>
          <a:effectRef idx="0">
            <a:schemeClr val="accent3"/>
          </a:effectRef>
          <a:fontRef idx="none"/>
        </p:style>
        <p:txBody>
          <a:bodyPr/>
          <a:lstStyle>
            <a:lvl1pPr marL="0" marR="0" indent="0" algn="ctr" defTabSz="1167033" rtl="0" eaLnBrk="1" fontAlgn="auto" latinLnBrk="0" hangingPunct="1">
              <a:lnSpc>
                <a:spcPct val="100000"/>
              </a:lnSpc>
              <a:spcBef>
                <a:spcPct val="20000"/>
              </a:spcBef>
              <a:spcAft>
                <a:spcPts val="0"/>
              </a:spcAft>
              <a:buClrTx/>
              <a:buSzTx/>
              <a:buFont typeface="Arial" pitchFamily="34" charset="0"/>
              <a:buNone/>
              <a:tabLst/>
              <a:defRPr sz="2844" b="1" i="1" baseline="0">
                <a:solidFill>
                  <a:schemeClr val="tx1">
                    <a:lumMod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add image or other media</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24823048"/>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homa-White-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0" lvl="0" indent="0">
              <a:buNone/>
            </a:pPr>
            <a:r>
              <a:rPr lang="en-US" sz="6258" dirty="0" smtClean="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13056744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homa-White-Text and Media Content">
    <p:spTree>
      <p:nvGrpSpPr>
        <p:cNvPr id="1" name=""/>
        <p:cNvGrpSpPr/>
        <p:nvPr/>
      </p:nvGrpSpPr>
      <p:grpSpPr>
        <a:xfrm>
          <a:off x="0" y="0"/>
          <a:ext cx="0" cy="0"/>
          <a:chOff x="0" y="0"/>
          <a:chExt cx="0" cy="0"/>
        </a:xfrm>
      </p:grpSpPr>
      <p:sp>
        <p:nvSpPr>
          <p:cNvPr id="7" name="Rectangle 6" descr="&quot;&quot;"/>
          <p:cNvSpPr/>
          <p:nvPr userDrawn="1"/>
        </p:nvSpPr>
        <p:spPr>
          <a:xfrm>
            <a:off x="2006600" y="2441448"/>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6" name="Rectangle 5" descr="&quot;&quot;"/>
          <p:cNvSpPr/>
          <p:nvPr userDrawn="1"/>
        </p:nvSpPr>
        <p:spPr>
          <a:xfrm>
            <a:off x="2006600" y="4653115"/>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5" name="Rectangle 4" descr="&quot;&quot;"/>
          <p:cNvSpPr/>
          <p:nvPr userDrawn="1"/>
        </p:nvSpPr>
        <p:spPr>
          <a:xfrm>
            <a:off x="2006600" y="6850723"/>
            <a:ext cx="10998201" cy="1145362"/>
          </a:xfrm>
          <a:prstGeom prst="rect">
            <a:avLst/>
          </a:prstGeom>
          <a:gradFill flip="none" rotWithShape="1">
            <a:gsLst>
              <a:gs pos="39000">
                <a:schemeClr val="accent2">
                  <a:lumMod val="90000"/>
                  <a:lumOff val="10000"/>
                </a:schemeClr>
              </a:gs>
              <a:gs pos="6000">
                <a:schemeClr val="accent2">
                  <a:lumMod val="97000"/>
                  <a:lumOff val="3000"/>
                </a:schemeClr>
              </a:gs>
              <a:gs pos="100000">
                <a:schemeClr val="accent2">
                  <a:lumMod val="97000"/>
                  <a:lumOff val="3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buFont typeface="Calibri" pitchFamily="34" charset="0"/>
              <a:buNone/>
            </a:pPr>
            <a:endParaRPr lang="en-US" sz="4551" dirty="0">
              <a:solidFill>
                <a:schemeClr val="tx1">
                  <a:lumMod val="75000"/>
                  <a:lumOff val="25000"/>
                </a:schemeClr>
              </a:solidFill>
            </a:endParaRPr>
          </a:p>
        </p:txBody>
      </p:sp>
      <p:sp>
        <p:nvSpPr>
          <p:cNvPr id="12" name="Text Placeholder 7"/>
          <p:cNvSpPr>
            <a:spLocks noGrp="1"/>
          </p:cNvSpPr>
          <p:nvPr>
            <p:ph type="body" sz="quarter" idx="15" hasCustomPrompt="1"/>
          </p:nvPr>
        </p:nvSpPr>
        <p:spPr>
          <a:xfrm>
            <a:off x="896112" y="228600"/>
            <a:ext cx="11219688" cy="1161288"/>
          </a:xfrm>
          <a:prstGeom prst="rect">
            <a:avLst/>
          </a:prstGeom>
        </p:spPr>
        <p:txBody>
          <a:bodyPr vert="horz" lIns="91440" tIns="45720" rIns="91440" bIns="45720" rtlCol="0" anchor="ctr">
            <a:normAutofit/>
          </a:bodyPr>
          <a:lstStyle>
            <a:lvl1pPr>
              <a:defRPr lang="en-US" sz="6000" b="1" i="1" u="none"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List 3 Main Concerns</a:t>
            </a:r>
            <a:endParaRPr lang="en-US" dirty="0"/>
          </a:p>
        </p:txBody>
      </p:sp>
      <p:sp>
        <p:nvSpPr>
          <p:cNvPr id="29" name="Content Placeholder 28"/>
          <p:cNvSpPr>
            <a:spLocks noGrp="1"/>
          </p:cNvSpPr>
          <p:nvPr>
            <p:ph sz="quarter" idx="25" hasCustomPrompt="1"/>
          </p:nvPr>
        </p:nvSpPr>
        <p:spPr>
          <a:xfrm>
            <a:off x="896112" y="2067725"/>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21" name="Text Placeholder 20"/>
          <p:cNvSpPr>
            <a:spLocks noGrp="1"/>
          </p:cNvSpPr>
          <p:nvPr>
            <p:ph type="body" sz="quarter" idx="20" hasCustomPrompt="1"/>
          </p:nvPr>
        </p:nvSpPr>
        <p:spPr>
          <a:xfrm>
            <a:off x="4214812" y="2414016"/>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0" name="Content Placeholder 28"/>
          <p:cNvSpPr>
            <a:spLocks noGrp="1"/>
          </p:cNvSpPr>
          <p:nvPr>
            <p:ph sz="quarter" idx="26" hasCustomPrompt="1"/>
          </p:nvPr>
        </p:nvSpPr>
        <p:spPr>
          <a:xfrm>
            <a:off x="891032" y="4279392"/>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23" name="Text Placeholder 22"/>
          <p:cNvSpPr>
            <a:spLocks noGrp="1"/>
          </p:cNvSpPr>
          <p:nvPr>
            <p:ph type="body" sz="quarter" idx="21" hasCustomPrompt="1"/>
          </p:nvPr>
        </p:nvSpPr>
        <p:spPr>
          <a:xfrm>
            <a:off x="4214812" y="4626864"/>
            <a:ext cx="8805672" cy="1197864"/>
          </a:xfrm>
          <a:prstGeom prst="rect">
            <a:avLst/>
          </a:prstGeom>
        </p:spPr>
        <p:txBody>
          <a:bodyPr anchor="ctr"/>
          <a:lstStyle>
            <a:lvl1pPr>
              <a:defRPr lang="en-US" sz="44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marL="571500" lvl="0" indent="-571500">
              <a:buFont typeface="Calibri" panose="020F0502020204030204" pitchFamily="34" charset="0"/>
              <a:buChar char="→"/>
            </a:pPr>
            <a:r>
              <a:rPr lang="en-US" dirty="0" smtClean="0"/>
              <a:t>Click to add text</a:t>
            </a:r>
            <a:endParaRPr lang="en-US" dirty="0"/>
          </a:p>
        </p:txBody>
      </p:sp>
      <p:sp>
        <p:nvSpPr>
          <p:cNvPr id="31" name="Content Placeholder 28"/>
          <p:cNvSpPr>
            <a:spLocks noGrp="1"/>
          </p:cNvSpPr>
          <p:nvPr>
            <p:ph sz="quarter" idx="27" hasCustomPrompt="1"/>
          </p:nvPr>
        </p:nvSpPr>
        <p:spPr>
          <a:xfrm>
            <a:off x="891032" y="6477000"/>
            <a:ext cx="2880360" cy="1892808"/>
          </a:xfrm>
          <a:prstGeom prst="ellipse">
            <a:avLst/>
          </a:prstGeom>
          <a:solidFill>
            <a:schemeClr val="bg1"/>
          </a:solidFill>
          <a:ln w="38100">
            <a:solidFill>
              <a:schemeClr val="accent2"/>
            </a:solidFill>
          </a:ln>
          <a:effectLst>
            <a:outerShdw blurRad="50800" dist="63500" dir="8100000" algn="tr" rotWithShape="0">
              <a:schemeClr val="tx1">
                <a:lumMod val="50000"/>
                <a:alpha val="60000"/>
              </a:schemeClr>
            </a:outerShdw>
          </a:effectLst>
        </p:spPr>
        <p:txBody>
          <a:bodyPr lIns="82058" tIns="41029" rIns="82058" bIns="41029" anchor="ctr"/>
          <a:lstStyle>
            <a:lvl1pPr>
              <a:defRPr lang="en-US" sz="2844" i="1"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marL="0" lvl="0" indent="0" algn="ctr">
              <a:buNone/>
            </a:pPr>
            <a:r>
              <a:rPr lang="en-US" dirty="0" smtClean="0"/>
              <a:t>Click to add image</a:t>
            </a:r>
            <a:endParaRPr lang="en-US" dirty="0"/>
          </a:p>
        </p:txBody>
      </p:sp>
      <p:sp>
        <p:nvSpPr>
          <p:cNvPr id="4" name="Text Placeholder 3"/>
          <p:cNvSpPr>
            <a:spLocks noGrp="1"/>
          </p:cNvSpPr>
          <p:nvPr>
            <p:ph type="body" sz="quarter" idx="19" hasCustomPrompt="1"/>
          </p:nvPr>
        </p:nvSpPr>
        <p:spPr>
          <a:xfrm>
            <a:off x="4214812" y="6824472"/>
            <a:ext cx="8805672" cy="1197864"/>
          </a:xfrm>
          <a:prstGeom prst="rect">
            <a:avLst/>
          </a:prstGeom>
        </p:spPr>
        <p:txBody>
          <a:bodyPr anchor="ctr"/>
          <a:lstStyle>
            <a:lvl1pPr marL="571500" indent="-571500">
              <a:buFont typeface="Calibri" panose="020F0502020204030204" pitchFamily="34" charset="0"/>
              <a:buChar char="→"/>
              <a:defRPr sz="44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add text</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98815303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homa-White-Text and Media">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555625" y="675355"/>
            <a:ext cx="5418326" cy="7690104"/>
          </a:xfrm>
          <a:prstGeom prst="rect">
            <a:avLst/>
          </a:prstGeom>
        </p:spPr>
        <p:txBody>
          <a:bodyPr anchor="ctr"/>
          <a:lstStyle>
            <a:lvl1pPr marL="0" indent="0">
              <a:defRPr sz="5400" b="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Click to enter a relevant quote</a:t>
            </a:r>
          </a:p>
        </p:txBody>
      </p:sp>
      <p:sp>
        <p:nvSpPr>
          <p:cNvPr id="7" name="Content Placeholder 5"/>
          <p:cNvSpPr>
            <a:spLocks noGrp="1"/>
          </p:cNvSpPr>
          <p:nvPr>
            <p:ph sz="quarter" idx="11" hasCustomPrompt="1"/>
          </p:nvPr>
        </p:nvSpPr>
        <p:spPr>
          <a:xfrm>
            <a:off x="6377344" y="0"/>
            <a:ext cx="6177280" cy="9040814"/>
          </a:xfrm>
          <a:prstGeom prst="roundRect">
            <a:avLst>
              <a:gd name="adj" fmla="val 2517"/>
            </a:avLst>
          </a:prstGeom>
          <a:solidFill>
            <a:schemeClr val="tx2">
              <a:lumMod val="20000"/>
              <a:lumOff val="80000"/>
            </a:schemeClr>
          </a:solidFill>
          <a:effectLst>
            <a:outerShdw blurRad="50800" dist="63500" dir="8100000" algn="tr" rotWithShape="0">
              <a:schemeClr val="tx1">
                <a:lumMod val="50000"/>
                <a:alpha val="60000"/>
              </a:schemeClr>
            </a:outerShdw>
            <a:reflection blurRad="6350" stA="52000" endA="300" endPos="35000" dir="5400000" sy="-100000" algn="bl" rotWithShape="0"/>
          </a:effectLst>
        </p:spPr>
        <p:txBody>
          <a:bodyPr anchor="ctr"/>
          <a:lstStyle>
            <a:lvl1pPr algn="ctr">
              <a:buNone/>
              <a:defRPr sz="8000" b="1"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sz="2844" b="1" i="1" dirty="0" smtClean="0"/>
              <a:t>Click to insert image</a:t>
            </a:r>
            <a:endParaRPr lang="en-US" dirty="0"/>
          </a:p>
        </p:txBody>
      </p:sp>
      <p:sp>
        <p:nvSpPr>
          <p:cNvPr id="5" name="Slide Number Placeholder 4"/>
          <p:cNvSpPr>
            <a:spLocks noGrp="1"/>
          </p:cNvSpPr>
          <p:nvPr>
            <p:ph type="sldNum" sz="quarter" idx="12"/>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376164970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ahoma-White-Text and Images">
    <p:spTree>
      <p:nvGrpSpPr>
        <p:cNvPr id="1" name=""/>
        <p:cNvGrpSpPr/>
        <p:nvPr/>
      </p:nvGrpSpPr>
      <p:grpSpPr>
        <a:xfrm>
          <a:off x="0" y="0"/>
          <a:ext cx="0" cy="0"/>
          <a:chOff x="0" y="0"/>
          <a:chExt cx="0" cy="0"/>
        </a:xfrm>
      </p:grpSpPr>
      <p:sp>
        <p:nvSpPr>
          <p:cNvPr id="11" name="Text Placeholder 7"/>
          <p:cNvSpPr>
            <a:spLocks noGrp="1"/>
          </p:cNvSpPr>
          <p:nvPr>
            <p:ph type="body" sz="quarter" idx="15" hasCustomPrompt="1"/>
          </p:nvPr>
        </p:nvSpPr>
        <p:spPr>
          <a:xfrm>
            <a:off x="896112" y="914400"/>
            <a:ext cx="11219688" cy="1161288"/>
          </a:xfrm>
          <a:prstGeom prst="rect">
            <a:avLst/>
          </a:prstGeom>
        </p:spPr>
        <p:txBody>
          <a:bodyPr vert="horz" lIns="91440" tIns="45720" rIns="91440" bIns="45720" rtlCol="0" anchor="ctr">
            <a:normAutofit/>
          </a:bodyPr>
          <a:lstStyle>
            <a:lvl1pPr>
              <a:defRPr lang="en-US" sz="6000" b="1" i="1" u="none" dirty="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lgn="ctr">
              <a:spcBef>
                <a:spcPct val="0"/>
              </a:spcBef>
            </a:pPr>
            <a:r>
              <a:rPr lang="en-US" dirty="0" smtClean="0"/>
              <a:t>Click to edit title</a:t>
            </a:r>
            <a:endParaRPr lang="en-US" dirty="0"/>
          </a:p>
        </p:txBody>
      </p:sp>
      <p:sp>
        <p:nvSpPr>
          <p:cNvPr id="5" name="Content Placeholder 4"/>
          <p:cNvSpPr>
            <a:spLocks noGrp="1"/>
          </p:cNvSpPr>
          <p:nvPr>
            <p:ph sz="quarter" idx="11" hasCustomPrompt="1"/>
          </p:nvPr>
        </p:nvSpPr>
        <p:spPr>
          <a:xfrm>
            <a:off x="525056" y="2441448"/>
            <a:ext cx="6345259" cy="5224498"/>
          </a:xfrm>
          <a:prstGeom prst="roundRect">
            <a:avLst>
              <a:gd name="adj" fmla="val 7126"/>
            </a:avLst>
          </a:prstGeom>
          <a:ln>
            <a:solidFill>
              <a:schemeClr val="accent2"/>
            </a:solidFill>
          </a:ln>
          <a:effectLst>
            <a:glow rad="63500">
              <a:schemeClr val="accent2">
                <a:alpha val="40000"/>
              </a:schemeClr>
            </a:glow>
            <a:outerShdw blurRad="50800" dist="63500" dir="8100000" algn="tr" rotWithShape="0">
              <a:schemeClr val="tx1">
                <a:lumMod val="50000"/>
                <a:alpha val="60000"/>
              </a:schemeClr>
            </a:outerShdw>
          </a:effectLst>
        </p:spPr>
        <p:style>
          <a:lnRef idx="2">
            <a:schemeClr val="accent6"/>
          </a:lnRef>
          <a:fillRef idx="1">
            <a:schemeClr val="lt1"/>
          </a:fillRef>
          <a:effectRef idx="0">
            <a:schemeClr val="accent6"/>
          </a:effectRef>
          <a:fontRef idx="none"/>
        </p:style>
        <p:txBody>
          <a:bodyPr/>
          <a:lstStyle>
            <a:lvl1pPr>
              <a:defRPr lang="en-US" sz="2844" b="1" i="1" dirty="0"/>
            </a:lvl1pPr>
          </a:lstStyle>
          <a:p>
            <a:pPr lvl="0" algn="ctr">
              <a:buNone/>
            </a:pPr>
            <a:r>
              <a:rPr lang="en-US" sz="2844" i="1" dirty="0" smtClean="0"/>
              <a:t>Insert image or Clip Art</a:t>
            </a:r>
            <a:endParaRPr lang="en-US" dirty="0"/>
          </a:p>
        </p:txBody>
      </p:sp>
      <p:sp>
        <p:nvSpPr>
          <p:cNvPr id="4" name="Text Placeholder 3"/>
          <p:cNvSpPr>
            <a:spLocks noGrp="1"/>
          </p:cNvSpPr>
          <p:nvPr>
            <p:ph type="body" sz="quarter" idx="16"/>
          </p:nvPr>
        </p:nvSpPr>
        <p:spPr>
          <a:xfrm>
            <a:off x="7264400" y="2441448"/>
            <a:ext cx="5257800" cy="5224498"/>
          </a:xfrm>
          <a:prstGeom prst="rect">
            <a:avLst/>
          </a:prstGeom>
        </p:spPr>
        <p:txBody>
          <a:bodyPr/>
          <a:lstStyle>
            <a:lvl1pPr>
              <a:defRPr lang="en-US" sz="36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vl2pPr>
              <a:defRPr lang="en-US" sz="3200" baseline="0" smtClean="0">
                <a:solidFill>
                  <a:schemeClr val="tx1"/>
                </a:solidFill>
                <a:latin typeface="Tahoma" panose="020B0604030504040204" pitchFamily="34" charset="0"/>
                <a:ea typeface="Tahoma" panose="020B0604030504040204" pitchFamily="34" charset="0"/>
                <a:cs typeface="Tahoma" panose="020B0604030504040204" pitchFamily="34" charset="0"/>
              </a:defRPr>
            </a:lvl2pPr>
            <a:lvl3pPr>
              <a:defRPr lang="en-US" sz="2800" smtClean="0">
                <a:solidFill>
                  <a:schemeClr val="tx1"/>
                </a:solidFill>
                <a:latin typeface="Tahoma" panose="020B0604030504040204" pitchFamily="34" charset="0"/>
                <a:ea typeface="Tahoma" panose="020B0604030504040204" pitchFamily="34" charset="0"/>
                <a:cs typeface="Tahoma" panose="020B0604030504040204" pitchFamily="34" charset="0"/>
              </a:defRPr>
            </a:lvl3pPr>
            <a:lvl4pPr>
              <a:defRPr lang="en-US" sz="2400" smtClean="0">
                <a:solidFill>
                  <a:schemeClr val="tx1"/>
                </a:solidFill>
                <a:latin typeface="Tahoma" panose="020B0604030504040204" pitchFamily="34" charset="0"/>
                <a:ea typeface="Tahoma" panose="020B0604030504040204" pitchFamily="34" charset="0"/>
                <a:cs typeface="Tahoma" panose="020B0604030504040204" pitchFamily="34" charset="0"/>
              </a:defRPr>
            </a:lvl4pPr>
            <a:lvl5pPr>
              <a:defRPr lang="en-US">
                <a:solidFill>
                  <a:schemeClr val="bg1"/>
                </a:solidFill>
              </a:defRPr>
            </a:lvl5pPr>
          </a:lstStyle>
          <a:p>
            <a:pPr lvl="0">
              <a:spcBef>
                <a:spcPts val="768"/>
              </a:spcBef>
              <a:buFont typeface="Arial" panose="020B0604020202020204" pitchFamily="34" charset="0"/>
              <a:buChar char="•"/>
            </a:pPr>
            <a:r>
              <a:rPr lang="en-US" dirty="0" smtClean="0"/>
              <a:t>Click to edit Master text styles</a:t>
            </a:r>
          </a:p>
          <a:p>
            <a:pPr marL="800100" lvl="1" indent="-342900">
              <a:spcBef>
                <a:spcPts val="768"/>
              </a:spcBef>
              <a:buSzPct val="75000"/>
              <a:buFont typeface="Wingdings" panose="05000000000000000000" pitchFamily="2" charset="2"/>
              <a:buChar char="Ø"/>
            </a:pPr>
            <a:r>
              <a:rPr lang="en-US" dirty="0" smtClean="0"/>
              <a:t>Second level</a:t>
            </a:r>
          </a:p>
          <a:p>
            <a:pPr marL="1200150" lvl="2" indent="-285750">
              <a:spcBef>
                <a:spcPts val="768"/>
              </a:spcBef>
              <a:buSzPct val="75000"/>
              <a:buFont typeface="Wingdings" panose="05000000000000000000" pitchFamily="2" charset="2"/>
              <a:buChar char="§"/>
            </a:pPr>
            <a:r>
              <a:rPr lang="en-US" dirty="0" smtClean="0"/>
              <a:t>Third level</a:t>
            </a:r>
          </a:p>
          <a:p>
            <a:pPr marL="1481138" lvl="3" indent="-219075">
              <a:spcBef>
                <a:spcPts val="768"/>
              </a:spcBef>
              <a:buFont typeface="Arial" panose="020B0604020202020204" pitchFamily="34" charset="0"/>
              <a:buChar char="•"/>
            </a:pPr>
            <a:r>
              <a:rPr lang="en-US" dirty="0" smtClean="0"/>
              <a:t>Fourth level</a:t>
            </a:r>
            <a:endParaRPr lang="en-US" dirty="0"/>
          </a:p>
        </p:txBody>
      </p:sp>
      <p:sp>
        <p:nvSpPr>
          <p:cNvPr id="3" name="Slide Number Placeholder 2"/>
          <p:cNvSpPr>
            <a:spLocks noGrp="1"/>
          </p:cNvSpPr>
          <p:nvPr>
            <p:ph type="sldNum" sz="quarter" idx="10"/>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116010477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ahoma-White-Questions">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3" name="Picture 2" descr="Icon graphic of a person raising their hand to ask a question"/>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5000" y="2286000"/>
            <a:ext cx="6400800" cy="6400800"/>
          </a:xfrm>
          <a:prstGeom prst="rect">
            <a:avLst/>
          </a:prstGeom>
        </p:spPr>
      </p:pic>
    </p:spTree>
    <p:extLst>
      <p:ext uri="{BB962C8B-B14F-4D97-AF65-F5344CB8AC3E}">
        <p14:creationId xmlns:p14="http://schemas.microsoft.com/office/powerpoint/2010/main" val="33895674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homa-White-Questions-2">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4" name="Picture 3" descr="Icon graphic of two people, a speech bubble, and a question mark"/>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7914" t="24460" r="8633" b="13669"/>
          <a:stretch/>
        </p:blipFill>
        <p:spPr>
          <a:xfrm>
            <a:off x="2082800" y="2167128"/>
            <a:ext cx="8839200" cy="6553200"/>
          </a:xfrm>
          <a:prstGeom prst="rect">
            <a:avLst/>
          </a:prstGeom>
        </p:spPr>
      </p:pic>
    </p:spTree>
    <p:extLst>
      <p:ext uri="{BB962C8B-B14F-4D97-AF65-F5344CB8AC3E}">
        <p14:creationId xmlns:p14="http://schemas.microsoft.com/office/powerpoint/2010/main" val="120610187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ahoma-White-Questions-3">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pic>
        <p:nvPicPr>
          <p:cNvPr id="6" name="Picture 5" descr="Icon graphic of a speech bubble containing a question mark"/>
          <p:cNvPicPr>
            <a:picLocks noChangeAspect="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616200" y="1527048"/>
            <a:ext cx="7772400" cy="7772400"/>
          </a:xfrm>
          <a:prstGeom prst="rect">
            <a:avLst/>
          </a:prstGeom>
        </p:spPr>
      </p:pic>
    </p:spTree>
    <p:extLst>
      <p:ext uri="{BB962C8B-B14F-4D97-AF65-F5344CB8AC3E}">
        <p14:creationId xmlns:p14="http://schemas.microsoft.com/office/powerpoint/2010/main" val="41884409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buchet-Gray-Text Only Content">
    <p:spTree>
      <p:nvGrpSpPr>
        <p:cNvPr id="1" name=""/>
        <p:cNvGrpSpPr/>
        <p:nvPr/>
      </p:nvGrpSpPr>
      <p:grpSpPr>
        <a:xfrm>
          <a:off x="0" y="0"/>
          <a:ext cx="0" cy="0"/>
          <a:chOff x="0" y="0"/>
          <a:chExt cx="0" cy="0"/>
        </a:xfrm>
      </p:grpSpPr>
      <p:sp>
        <p:nvSpPr>
          <p:cNvPr id="5" name="Rectangle 4" descr="&quot;&quot;"/>
          <p:cNvSpPr/>
          <p:nvPr userDrawn="1"/>
        </p:nvSpPr>
        <p:spPr>
          <a:xfrm>
            <a:off x="-1" y="2616819"/>
            <a:ext cx="13004801" cy="3988201"/>
          </a:xfrm>
          <a:prstGeom prst="rect">
            <a:avLst/>
          </a:prstGeom>
          <a:gradFill flip="none" rotWithShape="1">
            <a:gsLst>
              <a:gs pos="0">
                <a:schemeClr val="tx2">
                  <a:lumMod val="60000"/>
                  <a:lumOff val="40000"/>
                </a:schemeClr>
              </a:gs>
              <a:gs pos="15000">
                <a:schemeClr val="tx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16705" tIns="58352" rIns="116705" bIns="58352" rtlCol="0" anchor="ctr"/>
          <a:lstStyle/>
          <a:p>
            <a:pPr lvl="0" algn="ctr"/>
            <a:endParaRPr lang="en-US" dirty="0"/>
          </a:p>
        </p:txBody>
      </p:sp>
      <p:sp>
        <p:nvSpPr>
          <p:cNvPr id="11" name="Text Placeholder 11"/>
          <p:cNvSpPr>
            <a:spLocks noGrp="1"/>
          </p:cNvSpPr>
          <p:nvPr>
            <p:ph type="body" sz="quarter" idx="13" hasCustomPrompt="1"/>
          </p:nvPr>
        </p:nvSpPr>
        <p:spPr>
          <a:xfrm>
            <a:off x="1700784" y="3392424"/>
            <a:ext cx="4955371" cy="2442463"/>
          </a:xfrm>
          <a:prstGeom prst="rect">
            <a:avLst/>
          </a:prstGeom>
        </p:spPr>
        <p:txBody>
          <a:bodyPr anchor="ctr"/>
          <a:lstStyle>
            <a:lvl1pPr>
              <a:defRPr lang="en-US" sz="6258" b="1" dirty="0">
                <a:solidFill>
                  <a:schemeClr val="tx1">
                    <a:lumMod val="50000"/>
                  </a:schemeClr>
                </a:solidFill>
              </a:defRPr>
            </a:lvl1pPr>
          </a:lstStyle>
          <a:p>
            <a:pPr marL="0" lvl="0" indent="0">
              <a:buNone/>
            </a:pPr>
            <a:r>
              <a:rPr lang="en-US" sz="6258" dirty="0" smtClean="0"/>
              <a:t>Insert Key Point Here</a:t>
            </a:r>
            <a:endParaRPr lang="en-US" dirty="0"/>
          </a:p>
        </p:txBody>
      </p:sp>
      <p:sp>
        <p:nvSpPr>
          <p:cNvPr id="10" name="Text Placeholder 9"/>
          <p:cNvSpPr>
            <a:spLocks noGrp="1"/>
          </p:cNvSpPr>
          <p:nvPr>
            <p:ph type="body" sz="quarter" idx="10" hasCustomPrompt="1"/>
          </p:nvPr>
        </p:nvSpPr>
        <p:spPr>
          <a:xfrm>
            <a:off x="6977459" y="1243133"/>
            <a:ext cx="5316617" cy="3987686"/>
          </a:xfrm>
          <a:prstGeom prst="roundRect">
            <a:avLst/>
          </a:prstGeom>
          <a:ln w="38100">
            <a:solidFill>
              <a:schemeClr val="accent2"/>
            </a:solidFill>
          </a:ln>
          <a:effectLst>
            <a:glow rad="101600">
              <a:schemeClr val="accent2">
                <a:alpha val="60000"/>
              </a:schemeClr>
            </a:glow>
            <a:outerShdw blurRad="50800" dist="63500" dir="8100000" algn="tr" rotWithShape="0">
              <a:schemeClr val="tx1">
                <a:lumMod val="50000"/>
                <a:alpha val="60000"/>
              </a:schemeClr>
            </a:outerShdw>
          </a:effectLst>
        </p:spPr>
        <p:style>
          <a:lnRef idx="2">
            <a:schemeClr val="accent1"/>
          </a:lnRef>
          <a:fillRef idx="1">
            <a:schemeClr val="lt1"/>
          </a:fillRef>
          <a:effectRef idx="0">
            <a:schemeClr val="accent1"/>
          </a:effectRef>
          <a:fontRef idx="none"/>
        </p:style>
        <p:txBody>
          <a:bodyPr anchor="ctr"/>
          <a:lstStyle>
            <a:lvl1pPr marL="404137" indent="-404137">
              <a:buSzPct val="100000"/>
              <a:buFont typeface="Arial" panose="020B0604020202020204" pitchFamily="34" charset="0"/>
              <a:buChar char="•"/>
              <a:defRPr sz="4400">
                <a:solidFill>
                  <a:schemeClr val="tx1"/>
                </a:solidFill>
              </a:defRPr>
            </a:lvl1pPr>
          </a:lstStyle>
          <a:p>
            <a:pPr lvl="0"/>
            <a:r>
              <a:rPr lang="en-US" dirty="0" smtClean="0"/>
              <a:t>Insert supporting text here</a:t>
            </a:r>
          </a:p>
        </p:txBody>
      </p:sp>
      <p:sp>
        <p:nvSpPr>
          <p:cNvPr id="6" name="Slide Number Placeholder 5"/>
          <p:cNvSpPr>
            <a:spLocks noGrp="1"/>
          </p:cNvSpPr>
          <p:nvPr>
            <p:ph type="sldNum" sz="quarter" idx="14"/>
          </p:nvPr>
        </p:nvSpPr>
        <p:spPr/>
        <p:txBody>
          <a:bodyPr/>
          <a:lstStyle/>
          <a:p>
            <a:fld id="{67BDF879-A2E0-4F70-BA76-E296807BF017}" type="slidenum">
              <a:rPr lang="en-US" smtClean="0"/>
              <a:pPr/>
              <a:t>‹#›</a:t>
            </a:fld>
            <a:endParaRPr lang="en-US" dirty="0"/>
          </a:p>
        </p:txBody>
      </p:sp>
    </p:spTree>
    <p:extLst>
      <p:ext uri="{BB962C8B-B14F-4D97-AF65-F5344CB8AC3E}">
        <p14:creationId xmlns:p14="http://schemas.microsoft.com/office/powerpoint/2010/main" val="207438958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ahoma-White-Contact Info">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914400"/>
            <a:ext cx="11734800" cy="1161288"/>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lvl1pPr>
          </a:lstStyle>
          <a:p>
            <a:pPr lvl="0"/>
            <a:r>
              <a:rPr lang="en-US" dirty="0" smtClean="0">
                <a:sym typeface="Trebuchet MS" pitchFamily="-100" charset="0"/>
              </a:rPr>
              <a:t>Click to add Contact Info</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88E71DEA-C72C-42CF-90F7-E467E0733BC8}" type="slidenum">
              <a:rPr lang="en-US" smtClean="0"/>
              <a:pPr/>
              <a:t>‹#›</a:t>
            </a:fld>
            <a:endParaRPr lang="en-US" dirty="0"/>
          </a:p>
        </p:txBody>
      </p:sp>
      <p:sp>
        <p:nvSpPr>
          <p:cNvPr id="11" name="Text Placeholder 10"/>
          <p:cNvSpPr>
            <a:spLocks noGrp="1"/>
          </p:cNvSpPr>
          <p:nvPr>
            <p:ph type="body" sz="quarter" idx="12" hasCustomPrompt="1"/>
          </p:nvPr>
        </p:nvSpPr>
        <p:spPr>
          <a:xfrm>
            <a:off x="635000" y="3048000"/>
            <a:ext cx="11734800" cy="3657600"/>
          </a:xfrm>
          <a:prstGeom prst="rect">
            <a:avLst/>
          </a:prstGeom>
        </p:spPr>
        <p:txBody>
          <a:bodyPr anchor="ctr"/>
          <a:lstStyle>
            <a:lvl1pPr algn="ctr">
              <a:spcBef>
                <a:spcPts val="0"/>
              </a:spcBef>
              <a:defRPr sz="3600" b="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b="1" dirty="0" smtClean="0"/>
              <a:t>Contact Name #1 (required)</a:t>
            </a:r>
          </a:p>
          <a:p>
            <a:pPr lvl="0"/>
            <a:r>
              <a:rPr lang="en-US" b="0" dirty="0" smtClean="0"/>
              <a:t>Position</a:t>
            </a:r>
          </a:p>
          <a:p>
            <a:pPr lvl="0"/>
            <a:r>
              <a:rPr lang="en-US" b="0" dirty="0" smtClean="0"/>
              <a:t>Email address</a:t>
            </a:r>
          </a:p>
          <a:p>
            <a:pPr lvl="0"/>
            <a:endParaRPr lang="en-US" b="0" dirty="0" smtClean="0"/>
          </a:p>
          <a:p>
            <a:pPr lvl="0"/>
            <a:r>
              <a:rPr lang="en-US" b="1" dirty="0" smtClean="0"/>
              <a:t>Contact Name #2 (optional)</a:t>
            </a:r>
          </a:p>
          <a:p>
            <a:pPr lvl="0"/>
            <a:r>
              <a:rPr lang="en-US" b="0" dirty="0" smtClean="0"/>
              <a:t>Position</a:t>
            </a:r>
          </a:p>
          <a:p>
            <a:pPr lvl="0"/>
            <a:r>
              <a:rPr lang="en-US" b="0" dirty="0" smtClean="0"/>
              <a:t>Email address</a:t>
            </a:r>
            <a:endParaRPr lang="en-US" dirty="0"/>
          </a:p>
        </p:txBody>
      </p:sp>
    </p:spTree>
    <p:extLst>
      <p:ext uri="{BB962C8B-B14F-4D97-AF65-F5344CB8AC3E}">
        <p14:creationId xmlns:p14="http://schemas.microsoft.com/office/powerpoint/2010/main" val="426086750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homa-White Thank You Slide">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ctr" anchorCtr="0" compatLnSpc="1">
            <a:prstTxWarp prst="textNoShape">
              <a:avLst/>
            </a:prstTxWarp>
          </a:bodyPr>
          <a:lstStyle>
            <a:lvl1pPr algn="ctr">
              <a:defRPr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3923463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homa-Modern-White Title">
    <p:bg>
      <p:bgRef idx="1001">
        <a:schemeClr val="bg1"/>
      </p:bgRef>
    </p:bg>
    <p:spTree>
      <p:nvGrpSpPr>
        <p:cNvPr id="1" name=""/>
        <p:cNvGrpSpPr/>
        <p:nvPr/>
      </p:nvGrpSpPr>
      <p:grpSpPr>
        <a:xfrm>
          <a:off x="0" y="0"/>
          <a:ext cx="0" cy="0"/>
          <a:chOff x="0" y="0"/>
          <a:chExt cx="0" cy="0"/>
        </a:xfrm>
      </p:grpSpPr>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3"/>
          </p:nvPr>
        </p:nvSpPr>
        <p:spPr>
          <a:xfrm>
            <a:off x="9444038" y="7470648"/>
            <a:ext cx="2925762" cy="519112"/>
          </a:xfrm>
        </p:spPr>
        <p:txBody>
          <a:bodyPr/>
          <a:lstStyle/>
          <a:p>
            <a:pPr algn="r"/>
            <a:fld id="{FBD57CF2-9D4D-44EF-A31C-3B0AD9101172}" type="datetime7">
              <a:rPr lang="en-US" smtClean="0"/>
              <a:t>Aug-15</a:t>
            </a:fld>
            <a:endParaRPr lang="en-US"/>
          </a:p>
        </p:txBody>
      </p:sp>
      <p:sp>
        <p:nvSpPr>
          <p:cNvPr id="2" name="Slide Number Placeholder 1"/>
          <p:cNvSpPr>
            <a:spLocks noGrp="1"/>
          </p:cNvSpPr>
          <p:nvPr>
            <p:ph type="sldNum" sz="quarter" idx="12"/>
          </p:nvPr>
        </p:nvSpPr>
        <p:spPr/>
        <p:txBody>
          <a:bodyPr/>
          <a:lstStyle/>
          <a:p>
            <a:fld id="{964A0F15-55A0-4146-BB8F-79506879B9E3}" type="slidenum">
              <a:rPr lang="en-US" smtClean="0"/>
              <a:pPr/>
              <a:t>‹#›</a:t>
            </a:fld>
            <a:endParaRPr lang="en-US"/>
          </a:p>
        </p:txBody>
      </p:sp>
    </p:spTree>
    <p:extLst>
      <p:ext uri="{BB962C8B-B14F-4D97-AF65-F5344CB8AC3E}">
        <p14:creationId xmlns:p14="http://schemas.microsoft.com/office/powerpoint/2010/main" val="1785504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homa-Modern-Images-White Title">
    <p:bg>
      <p:bgRef idx="1001">
        <a:schemeClr val="bg1"/>
      </p:bgRef>
    </p:bg>
    <p:spTree>
      <p:nvGrpSpPr>
        <p:cNvPr id="1" name=""/>
        <p:cNvGrpSpPr/>
        <p:nvPr/>
      </p:nvGrpSpPr>
      <p:grpSpPr>
        <a:xfrm>
          <a:off x="0" y="0"/>
          <a:ext cx="0" cy="0"/>
          <a:chOff x="0" y="0"/>
          <a:chExt cx="0" cy="0"/>
        </a:xfrm>
      </p:grpSpPr>
      <p:sp>
        <p:nvSpPr>
          <p:cNvPr id="6" name="AutoShape 5" descr="&quot;&quot;"/>
          <p:cNvSpPr>
            <a:spLocks/>
          </p:cNvSpPr>
          <p:nvPr userDrawn="1"/>
        </p:nvSpPr>
        <p:spPr bwMode="auto">
          <a:xfrm>
            <a:off x="0" y="684250"/>
            <a:ext cx="13030200" cy="1828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9" name="Content Placeholder 11"/>
          <p:cNvSpPr>
            <a:spLocks noGrp="1"/>
          </p:cNvSpPr>
          <p:nvPr>
            <p:ph sz="quarter" idx="14" hasCustomPrompt="1"/>
          </p:nvPr>
        </p:nvSpPr>
        <p:spPr>
          <a:xfrm>
            <a:off x="635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1" name="Content Placeholder 11"/>
          <p:cNvSpPr>
            <a:spLocks noGrp="1"/>
          </p:cNvSpPr>
          <p:nvPr>
            <p:ph sz="quarter" idx="16" hasCustomPrompt="1"/>
          </p:nvPr>
        </p:nvSpPr>
        <p:spPr>
          <a:xfrm>
            <a:off x="5588000" y="68580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0" name="Content Placeholder 11"/>
          <p:cNvSpPr>
            <a:spLocks noGrp="1"/>
          </p:cNvSpPr>
          <p:nvPr>
            <p:ph sz="quarter" idx="15" hasCustomPrompt="1"/>
          </p:nvPr>
        </p:nvSpPr>
        <p:spPr>
          <a:xfrm>
            <a:off x="10541000" y="684250"/>
            <a:ext cx="1828800" cy="182880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18"/>
          </p:nvPr>
        </p:nvSpPr>
        <p:spPr>
          <a:xfrm>
            <a:off x="9444038" y="7470648"/>
            <a:ext cx="2925762" cy="519112"/>
          </a:xfrm>
        </p:spPr>
        <p:txBody>
          <a:bodyPr/>
          <a:lstStyle/>
          <a:p>
            <a:pPr algn="r"/>
            <a:fld id="{16540B19-6271-4C40-A823-BA2876818F4C}" type="datetime7">
              <a:rPr lang="en-US" smtClean="0"/>
              <a:t>Aug-15</a:t>
            </a:fld>
            <a:endParaRPr lang="en-US"/>
          </a:p>
        </p:txBody>
      </p:sp>
      <p:sp>
        <p:nvSpPr>
          <p:cNvPr id="2" name="Slide Number Placeholder 1"/>
          <p:cNvSpPr>
            <a:spLocks noGrp="1"/>
          </p:cNvSpPr>
          <p:nvPr>
            <p:ph type="sldNum" sz="quarter" idx="17"/>
          </p:nvPr>
        </p:nvSpPr>
        <p:spPr/>
        <p:txBody>
          <a:bodyPr/>
          <a:lstStyle/>
          <a:p>
            <a:fld id="{964A0F15-55A0-4146-BB8F-79506879B9E3}" type="slidenum">
              <a:rPr lang="en-US" smtClean="0"/>
              <a:pPr/>
              <a:t>‹#›</a:t>
            </a:fld>
            <a:endParaRPr lang="en-US"/>
          </a:p>
        </p:txBody>
      </p:sp>
    </p:spTree>
    <p:extLst>
      <p:ext uri="{BB962C8B-B14F-4D97-AF65-F5344CB8AC3E}">
        <p14:creationId xmlns:p14="http://schemas.microsoft.com/office/powerpoint/2010/main" val="21242598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homa-Modern-Images 2-White Title">
    <p:bg>
      <p:bgRef idx="1001">
        <a:schemeClr val="bg1"/>
      </p:bgRef>
    </p:bg>
    <p:spTree>
      <p:nvGrpSpPr>
        <p:cNvPr id="1" name=""/>
        <p:cNvGrpSpPr/>
        <p:nvPr/>
      </p:nvGrpSpPr>
      <p:grpSpPr>
        <a:xfrm>
          <a:off x="0" y="0"/>
          <a:ext cx="0" cy="0"/>
          <a:chOff x="0" y="0"/>
          <a:chExt cx="0" cy="0"/>
        </a:xfrm>
      </p:grpSpPr>
      <p:sp>
        <p:nvSpPr>
          <p:cNvPr id="12" name="AutoShape 5" descr="&quot;&quot;"/>
          <p:cNvSpPr>
            <a:spLocks/>
          </p:cNvSpPr>
          <p:nvPr userDrawn="1"/>
        </p:nvSpPr>
        <p:spPr bwMode="auto">
          <a:xfrm rot="5400000">
            <a:off x="-3355848" y="3355848"/>
            <a:ext cx="8686800" cy="19751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004A1D">
              <a:alpha val="49804"/>
            </a:srgbClr>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lvl="0"/>
            <a:endParaRPr lang="en-US" sz="2200" b="0" i="0" u="none"/>
          </a:p>
        </p:txBody>
      </p:sp>
      <p:sp>
        <p:nvSpPr>
          <p:cNvPr id="13" name="Content Placeholder 11"/>
          <p:cNvSpPr>
            <a:spLocks noGrp="1"/>
          </p:cNvSpPr>
          <p:nvPr>
            <p:ph sz="quarter" idx="17" hasCustomPrompt="1"/>
          </p:nvPr>
        </p:nvSpPr>
        <p:spPr>
          <a:xfrm>
            <a:off x="-36576" y="52423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5" name="Content Placeholder 11"/>
          <p:cNvSpPr>
            <a:spLocks noGrp="1"/>
          </p:cNvSpPr>
          <p:nvPr>
            <p:ph sz="quarter" idx="19" hasCustomPrompt="1"/>
          </p:nvPr>
        </p:nvSpPr>
        <p:spPr>
          <a:xfrm>
            <a:off x="-36576" y="3344405"/>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14" name="Content Placeholder 11"/>
          <p:cNvSpPr>
            <a:spLocks noGrp="1"/>
          </p:cNvSpPr>
          <p:nvPr>
            <p:ph sz="quarter" idx="18" hasCustomPrompt="1"/>
          </p:nvPr>
        </p:nvSpPr>
        <p:spPr>
          <a:xfrm>
            <a:off x="-36576" y="6164580"/>
            <a:ext cx="2011680" cy="2011680"/>
          </a:xfrm>
          <a:prstGeom prst="rect">
            <a:avLst/>
          </a:prstGeom>
        </p:spPr>
        <p:txBody>
          <a:bodyPr/>
          <a:lstStyle>
            <a:lvl1pPr marL="0" marR="0" indent="0" algn="l" defTabSz="584200" rtl="0" eaLnBrk="0" fontAlgn="base" latinLnBrk="0" hangingPunct="0">
              <a:lnSpc>
                <a:spcPct val="100000"/>
              </a:lnSpc>
              <a:spcBef>
                <a:spcPts val="4200"/>
              </a:spcBef>
              <a:spcAft>
                <a:spcPct val="0"/>
              </a:spcAft>
              <a:buClrTx/>
              <a:buSzTx/>
              <a:buFontTx/>
              <a:buNone/>
              <a:tabLst/>
              <a:defRPr lang="en-US" sz="2200" baseline="0" dirty="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584200" rtl="0" eaLnBrk="0" fontAlgn="base" latinLnBrk="0" hangingPunct="0">
              <a:lnSpc>
                <a:spcPct val="100000"/>
              </a:lnSpc>
              <a:spcBef>
                <a:spcPts val="4200"/>
              </a:spcBef>
              <a:spcAft>
                <a:spcPct val="0"/>
              </a:spcAft>
              <a:buClrTx/>
              <a:buSzTx/>
              <a:buFontTx/>
              <a:buNone/>
              <a:tabLst/>
              <a:defRPr/>
            </a:pPr>
            <a:r>
              <a:rPr lang="en-US" dirty="0" smtClean="0"/>
              <a:t>Click to add Image</a:t>
            </a:r>
          </a:p>
        </p:txBody>
      </p:sp>
      <p:sp>
        <p:nvSpPr>
          <p:cNvPr id="4" name="Title Placeholder"/>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anchor="b" anchorCtr="0" compatLnSpc="1">
            <a:prstTxWarp prst="textNoShape">
              <a:avLst/>
            </a:prstTxWarp>
          </a:bodyPr>
          <a:lstStyle>
            <a:lvl1pPr algn="r">
              <a:defRPr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sym typeface="Trebuchet MS" pitchFamily="-100" charset="0"/>
              </a:rPr>
              <a:t>CLICK TO ADD TITLE</a:t>
            </a:r>
            <a:endParaRPr lang="en-US" dirty="0">
              <a:sym typeface="Trebuchet MS" pitchFamily="-100" charset="0"/>
            </a:endParaRPr>
          </a:p>
        </p:txBody>
      </p:sp>
      <p:sp>
        <p:nvSpPr>
          <p:cNvPr id="8" name="Text Placeholder 7"/>
          <p:cNvSpPr>
            <a:spLocks noGrp="1"/>
          </p:cNvSpPr>
          <p:nvPr>
            <p:ph type="body" sz="quarter" idx="10" hasCustomPrompt="1"/>
          </p:nvPr>
        </p:nvSpPr>
        <p:spPr>
          <a:xfrm>
            <a:off x="2613152" y="5181600"/>
            <a:ext cx="9756648" cy="1161288"/>
          </a:xfrm>
          <a:prstGeom prst="rect">
            <a:avLst/>
          </a:prstGeom>
        </p:spPr>
        <p:txBody>
          <a:bodyPr anchor="ctr"/>
          <a:lstStyle>
            <a:lvl1pPr algn="r">
              <a:defRPr i="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algn="r">
              <a:defRPr baseline="0">
                <a:solidFill>
                  <a:schemeClr val="bg1"/>
                </a:solidFill>
              </a:defRPr>
            </a:lvl2pPr>
          </a:lstStyle>
          <a:p>
            <a:pPr lvl="0"/>
            <a:r>
              <a:rPr lang="en-US" dirty="0" smtClean="0"/>
              <a:t>Click to add subtitle</a:t>
            </a:r>
            <a:endParaRPr lang="en-US" dirty="0"/>
          </a:p>
        </p:txBody>
      </p:sp>
      <p:sp>
        <p:nvSpPr>
          <p:cNvPr id="3" name="Text Placeholder 2"/>
          <p:cNvSpPr>
            <a:spLocks noGrp="1"/>
          </p:cNvSpPr>
          <p:nvPr>
            <p:ph type="body" sz="quarter" idx="11" hasCustomPrompt="1"/>
          </p:nvPr>
        </p:nvSpPr>
        <p:spPr>
          <a:xfrm>
            <a:off x="5586476" y="6849301"/>
            <a:ext cx="6783324" cy="585216"/>
          </a:xfrm>
          <a:prstGeom prst="rect">
            <a:avLst/>
          </a:prstGeom>
        </p:spPr>
        <p:txBody>
          <a:bodyPr anchor="ctr"/>
          <a:lstStyle>
            <a:lvl1pPr marL="0" algn="r">
              <a:spcBef>
                <a:spcPts val="0"/>
              </a:spcBef>
              <a:defRPr sz="2400" b="1"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dirty="0" smtClean="0"/>
              <a:t>Presented by: Name of Presenter</a:t>
            </a:r>
          </a:p>
        </p:txBody>
      </p:sp>
      <p:sp>
        <p:nvSpPr>
          <p:cNvPr id="5" name="Date Placeholder 4"/>
          <p:cNvSpPr>
            <a:spLocks noGrp="1"/>
          </p:cNvSpPr>
          <p:nvPr>
            <p:ph type="dt" sz="half" idx="21"/>
          </p:nvPr>
        </p:nvSpPr>
        <p:spPr>
          <a:xfrm>
            <a:off x="9444038" y="7470648"/>
            <a:ext cx="2925762" cy="519112"/>
          </a:xfrm>
        </p:spPr>
        <p:txBody>
          <a:bodyPr/>
          <a:lstStyle/>
          <a:p>
            <a:pPr algn="r"/>
            <a:fld id="{66456345-917A-4C05-A7C2-665688D1CC69}" type="datetime7">
              <a:rPr lang="en-US" smtClean="0"/>
              <a:t>Aug-15</a:t>
            </a:fld>
            <a:endParaRPr lang="en-US"/>
          </a:p>
        </p:txBody>
      </p:sp>
      <p:sp>
        <p:nvSpPr>
          <p:cNvPr id="2" name="Slide Number Placeholder 1"/>
          <p:cNvSpPr>
            <a:spLocks noGrp="1"/>
          </p:cNvSpPr>
          <p:nvPr>
            <p:ph type="sldNum" sz="quarter" idx="20"/>
          </p:nvPr>
        </p:nvSpPr>
        <p:spPr/>
        <p:txBody>
          <a:bodyPr/>
          <a:lstStyle/>
          <a:p>
            <a:fld id="{964A0F15-55A0-4146-BB8F-79506879B9E3}" type="slidenum">
              <a:rPr lang="en-US" smtClean="0"/>
              <a:pPr/>
              <a:t>‹#›</a:t>
            </a:fld>
            <a:endParaRPr lang="en-US"/>
          </a:p>
        </p:txBody>
      </p:sp>
    </p:spTree>
    <p:extLst>
      <p:ext uri="{BB962C8B-B14F-4D97-AF65-F5344CB8AC3E}">
        <p14:creationId xmlns:p14="http://schemas.microsoft.com/office/powerpoint/2010/main" val="3283061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homa-Modern-White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3763" y="914400"/>
            <a:ext cx="11217275" cy="1161288"/>
          </a:xfrm>
          <a:prstGeom prst="rect">
            <a:avLst/>
          </a:prstGeom>
        </p:spPr>
        <p:txBody>
          <a:bodyPr anchor="ctr"/>
          <a:lstStyle>
            <a:lvl1pPr algn="ctr">
              <a:defRPr sz="600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en-US" dirty="0" smtClean="0"/>
              <a:t>Click to edit Slide title</a:t>
            </a:r>
            <a:endParaRPr lang="en-US" dirty="0"/>
          </a:p>
        </p:txBody>
      </p:sp>
      <p:sp>
        <p:nvSpPr>
          <p:cNvPr id="3" name="Slide Number Placeholder 2"/>
          <p:cNvSpPr>
            <a:spLocks noGrp="1"/>
          </p:cNvSpPr>
          <p:nvPr>
            <p:ph type="sldNum" sz="quarter" idx="11"/>
          </p:nvPr>
        </p:nvSpPr>
        <p:spPr/>
        <p:txBody>
          <a:bodyPr/>
          <a:lstStyle/>
          <a:p>
            <a:fld id="{964A0F15-55A0-4146-BB8F-79506879B9E3}" type="slidenum">
              <a:rPr lang="en-US" smtClean="0"/>
              <a:pPr/>
              <a:t>‹#›</a:t>
            </a:fld>
            <a:endParaRPr lang="en-US"/>
          </a:p>
        </p:txBody>
      </p:sp>
      <p:sp>
        <p:nvSpPr>
          <p:cNvPr id="5" name="Content Placeholder 3"/>
          <p:cNvSpPr>
            <a:spLocks noGrp="1"/>
          </p:cNvSpPr>
          <p:nvPr>
            <p:ph sz="quarter" idx="10" hasCustomPrompt="1"/>
          </p:nvPr>
        </p:nvSpPr>
        <p:spPr>
          <a:xfrm>
            <a:off x="893763" y="2438400"/>
            <a:ext cx="11217275" cy="6022848"/>
          </a:xfrm>
          <a:prstGeom prst="rect">
            <a:avLst/>
          </a:prstGeom>
        </p:spPr>
        <p:txBody>
          <a:bodyPr/>
          <a:lstStyle>
            <a:lvl1pPr marL="342900" indent="-342900">
              <a:spcBef>
                <a:spcPts val="768"/>
              </a:spcBef>
              <a:buFont typeface="Arial" panose="020B0604020202020204" pitchFamily="34" charset="0"/>
              <a:buChar char="•"/>
              <a:defRPr sz="3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800100" indent="-342900">
              <a:spcBef>
                <a:spcPts val="768"/>
              </a:spcBef>
              <a:buSzPct val="75000"/>
              <a:buFont typeface="Wingdings" panose="05000000000000000000" pitchFamily="2" charset="2"/>
              <a:buChar char="Ø"/>
              <a:defRPr sz="3200" baseline="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200150" indent="-285750">
              <a:spcBef>
                <a:spcPts val="768"/>
              </a:spcBef>
              <a:buSzPct val="75000"/>
              <a:buFont typeface="Wingdings" panose="05000000000000000000" pitchFamily="2" charset="2"/>
              <a:buChar char="§"/>
              <a:defRPr sz="2800">
                <a:solidFill>
                  <a:schemeClr val="tx1"/>
                </a:solidFill>
              </a:defRPr>
            </a:lvl3pPr>
            <a:lvl4pPr marL="1481138" indent="-219075">
              <a:spcBef>
                <a:spcPts val="768"/>
              </a:spcBef>
              <a:buFont typeface="Arial" panose="020B0604020202020204" pitchFamily="34" charset="0"/>
              <a:buChar char="•"/>
              <a:defRPr sz="2400">
                <a:solidFill>
                  <a:schemeClr val="tx1"/>
                </a:solidFill>
              </a:defRPr>
            </a:lvl4pPr>
            <a:lvl5pPr marL="1371600" indent="-457200">
              <a:spcBef>
                <a:spcPts val="768"/>
              </a:spcBef>
              <a:buFont typeface="Arial" panose="020B0604020202020204" pitchFamily="34" charset="0"/>
              <a:buChar char="•"/>
              <a:defRPr sz="2000"/>
            </a:lvl5pPr>
          </a:lstStyle>
          <a:p>
            <a:pPr lvl="0"/>
            <a:r>
              <a:rPr lang="en-US" dirty="0" smtClean="0"/>
              <a:t>Use bullet points sparingly</a:t>
            </a:r>
          </a:p>
          <a:p>
            <a:pPr lvl="1"/>
            <a:r>
              <a:rPr lang="en-US" dirty="0" smtClean="0"/>
              <a:t>Try to keep it at 3 – 5 per slide</a:t>
            </a:r>
          </a:p>
          <a:p>
            <a:pPr lvl="0"/>
            <a:r>
              <a:rPr lang="en-US" dirty="0" smtClean="0"/>
              <a:t>Only represent key ideas</a:t>
            </a:r>
          </a:p>
          <a:p>
            <a:pPr lvl="0"/>
            <a:r>
              <a:rPr lang="en-US" dirty="0" smtClean="0"/>
              <a:t>Examine your font size</a:t>
            </a:r>
          </a:p>
          <a:p>
            <a:pPr lvl="1"/>
            <a:r>
              <a:rPr lang="en-US" dirty="0" smtClean="0"/>
              <a:t>Don’t go below 20 </a:t>
            </a:r>
          </a:p>
          <a:p>
            <a:pPr lvl="0"/>
            <a:r>
              <a:rPr lang="en-US" dirty="0" smtClean="0"/>
              <a:t>Only add images/other media if relevant</a:t>
            </a:r>
          </a:p>
          <a:p>
            <a:pPr lvl="1"/>
            <a:r>
              <a:rPr lang="en-US" dirty="0" smtClean="0"/>
              <a:t>Second level</a:t>
            </a:r>
          </a:p>
          <a:p>
            <a:pPr lvl="2"/>
            <a:r>
              <a:rPr lang="en-US" dirty="0" smtClean="0"/>
              <a:t>Third level</a:t>
            </a:r>
          </a:p>
          <a:p>
            <a:pPr lvl="3"/>
            <a:r>
              <a:rPr lang="en-US" dirty="0" smtClean="0"/>
              <a:t>Fourth level (if you MUST)</a:t>
            </a:r>
          </a:p>
        </p:txBody>
      </p:sp>
    </p:spTree>
    <p:extLst>
      <p:ext uri="{BB962C8B-B14F-4D97-AF65-F5344CB8AC3E}">
        <p14:creationId xmlns:p14="http://schemas.microsoft.com/office/powerpoint/2010/main" val="259455880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ahoma-Modern-White Questions">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stStyle>
          <a:p>
            <a:pPr lvl="0" algn="r"/>
            <a:r>
              <a:rPr lang="en-US" dirty="0" smtClean="0">
                <a:sym typeface="Trebuchet MS" pitchFamily="-100" charset="0"/>
              </a:rPr>
              <a:t>CLICK TO ADD QUESTIONS</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964A0F15-55A0-4146-BB8F-79506879B9E3}" type="slidenum">
              <a:rPr lang="en-US" smtClean="0"/>
              <a:pPr/>
              <a:t>‹#›</a:t>
            </a:fld>
            <a:endParaRPr lang="en-US"/>
          </a:p>
        </p:txBody>
      </p:sp>
    </p:spTree>
    <p:extLst>
      <p:ext uri="{BB962C8B-B14F-4D97-AF65-F5344CB8AC3E}">
        <p14:creationId xmlns:p14="http://schemas.microsoft.com/office/powerpoint/2010/main" val="3891920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ahoma-Modern-White Thank You">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hasCustomPrompt="1"/>
          </p:nvPr>
        </p:nvSpPr>
        <p:spPr bwMode="auto">
          <a:xfrm>
            <a:off x="635000" y="2362200"/>
            <a:ext cx="11734800" cy="2312987"/>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lvl1pPr>
              <a:defRPr lang="en-US" i="0" dirty="0">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stStyle>
          <a:p>
            <a:pPr lvl="0" algn="r"/>
            <a:r>
              <a:rPr lang="en-US" dirty="0" smtClean="0">
                <a:sym typeface="Trebuchet MS" pitchFamily="-100" charset="0"/>
              </a:rPr>
              <a:t>CLICK TO ADD THANK YOU</a:t>
            </a:r>
            <a:endParaRPr lang="en-US" dirty="0">
              <a:sym typeface="Trebuchet MS" pitchFamily="-100" charset="0"/>
            </a:endParaRPr>
          </a:p>
        </p:txBody>
      </p:sp>
      <p:sp>
        <p:nvSpPr>
          <p:cNvPr id="2" name="Slide Number Placeholder 1"/>
          <p:cNvSpPr>
            <a:spLocks noGrp="1"/>
          </p:cNvSpPr>
          <p:nvPr>
            <p:ph type="sldNum" sz="quarter" idx="10"/>
          </p:nvPr>
        </p:nvSpPr>
        <p:spPr/>
        <p:txBody>
          <a:bodyPr/>
          <a:lstStyle/>
          <a:p>
            <a:fld id="{964A0F15-55A0-4146-BB8F-79506879B9E3}" type="slidenum">
              <a:rPr lang="en-US" smtClean="0"/>
              <a:pPr/>
              <a:t>‹#›</a:t>
            </a:fld>
            <a:endParaRPr lang="en-US"/>
          </a:p>
        </p:txBody>
      </p:sp>
    </p:spTree>
    <p:extLst>
      <p:ext uri="{BB962C8B-B14F-4D97-AF65-F5344CB8AC3E}">
        <p14:creationId xmlns:p14="http://schemas.microsoft.com/office/powerpoint/2010/main" val="24198096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8" name="Rounded Rectangle 7"/>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4" name="Date Placeholder 3"/>
          <p:cNvSpPr>
            <a:spLocks noGrp="1"/>
          </p:cNvSpPr>
          <p:nvPr>
            <p:ph type="dt" sz="half" idx="10"/>
          </p:nvPr>
        </p:nvSpPr>
        <p:spPr/>
        <p:txBody>
          <a:bodyPr/>
          <a:lstStyle/>
          <a:p>
            <a:fld id="{E741CFA5-F5AC-4814-8080-794187E2B76B}" type="datetime1">
              <a:rPr lang="en-US" smtClean="0">
                <a:solidFill>
                  <a:srgbClr val="1F497D"/>
                </a:solidFill>
              </a:rPr>
              <a:pPr/>
              <a:t>8/17/2015</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9" name="Rectangle 8"/>
          <p:cNvSpPr/>
          <p:nvPr/>
        </p:nvSpPr>
        <p:spPr>
          <a:xfrm>
            <a:off x="491293" y="4185034"/>
            <a:ext cx="10165946" cy="350407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2" name="Rectangle 11"/>
          <p:cNvSpPr/>
          <p:nvPr/>
        </p:nvSpPr>
        <p:spPr>
          <a:xfrm>
            <a:off x="10769994" y="4187924"/>
            <a:ext cx="1692939" cy="349829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3" name="Rectangle 12"/>
          <p:cNvSpPr/>
          <p:nvPr/>
        </p:nvSpPr>
        <p:spPr>
          <a:xfrm>
            <a:off x="10969193" y="4461025"/>
            <a:ext cx="1294541" cy="2952090"/>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4" name="Rectangle 13"/>
          <p:cNvSpPr/>
          <p:nvPr/>
        </p:nvSpPr>
        <p:spPr>
          <a:xfrm>
            <a:off x="633576" y="4345773"/>
            <a:ext cx="9881380" cy="319339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1074597" y="6578159"/>
            <a:ext cx="1083733" cy="650240"/>
          </a:xfrm>
        </p:spPr>
        <p:txBody>
          <a:bodyPr/>
          <a:lstStyle>
            <a:lvl1pPr algn="ctr">
              <a:defRPr sz="3982">
                <a:solidFill>
                  <a:schemeClr val="accent1">
                    <a:lumMod val="50000"/>
                  </a:schemeClr>
                </a:solidFill>
              </a:defRPr>
            </a:lvl1pPr>
          </a:lstStyle>
          <a:p>
            <a:fld id="{4D785256-E16A-4FDC-8BCF-10F1E089E688}" type="slidenum">
              <a:rPr lang="en-US" smtClean="0">
                <a:solidFill>
                  <a:srgbClr val="4F81BD">
                    <a:lumMod val="50000"/>
                  </a:srgbClr>
                </a:solidFill>
              </a:rPr>
              <a:pPr/>
              <a:t>‹#›</a:t>
            </a:fld>
            <a:endParaRPr lang="en-US">
              <a:solidFill>
                <a:srgbClr val="4F81BD">
                  <a:lumMod val="50000"/>
                </a:srgbClr>
              </a:solidFill>
            </a:endParaRPr>
          </a:p>
        </p:txBody>
      </p:sp>
      <p:sp>
        <p:nvSpPr>
          <p:cNvPr id="11" name="Rectangle 10"/>
          <p:cNvSpPr/>
          <p:nvPr/>
        </p:nvSpPr>
        <p:spPr>
          <a:xfrm>
            <a:off x="770591" y="6484304"/>
            <a:ext cx="9607347" cy="94487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0" name="Rectangle 9"/>
          <p:cNvSpPr/>
          <p:nvPr/>
        </p:nvSpPr>
        <p:spPr>
          <a:xfrm>
            <a:off x="766536" y="4464981"/>
            <a:ext cx="9615457" cy="295498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3" name="Subtitle 2"/>
          <p:cNvSpPr>
            <a:spLocks noGrp="1"/>
          </p:cNvSpPr>
          <p:nvPr>
            <p:ph type="subTitle" idx="1"/>
          </p:nvPr>
        </p:nvSpPr>
        <p:spPr>
          <a:xfrm>
            <a:off x="914211" y="6610773"/>
            <a:ext cx="9320107" cy="650240"/>
          </a:xfrm>
        </p:spPr>
        <p:txBody>
          <a:bodyPr>
            <a:normAutofit/>
          </a:bodyPr>
          <a:lstStyle>
            <a:lvl1pPr marL="0" indent="0" algn="ctr">
              <a:buNone/>
              <a:defRPr sz="2560" cap="all" spc="427" baseline="0">
                <a:solidFill>
                  <a:srgbClr val="FFFFFF"/>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60025" y="4589559"/>
            <a:ext cx="9428480" cy="1733975"/>
          </a:xfrm>
        </p:spPr>
        <p:txBody>
          <a:bodyPr anchor="b" anchorCtr="0">
            <a:noAutofit/>
          </a:bodyPr>
          <a:lstStyle>
            <a:lvl1pPr>
              <a:defRPr sz="5689">
                <a:solidFill>
                  <a:schemeClr val="accent1">
                    <a:lumMod val="50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457743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DBFCA-6A6C-4ED7-AD7E-4D11D8B9F183}" type="datetime1">
              <a:rPr lang="en-US" smtClean="0">
                <a:solidFill>
                  <a:srgbClr val="1F497D"/>
                </a:solidFill>
              </a:rPr>
              <a:pPr/>
              <a:t>8/17/2015</a:t>
            </a:fld>
            <a:endParaRPr lang="en-US">
              <a:solidFill>
                <a:srgbClr val="1F497D"/>
              </a:solidFill>
            </a:endParaRPr>
          </a:p>
        </p:txBody>
      </p:sp>
      <p:sp>
        <p:nvSpPr>
          <p:cNvPr id="5" name="Footer Placeholder 4"/>
          <p:cNvSpPr>
            <a:spLocks noGrp="1"/>
          </p:cNvSpPr>
          <p:nvPr>
            <p:ph type="ftr" sz="quarter" idx="11"/>
          </p:nvPr>
        </p:nvSpPr>
        <p:spPr/>
        <p:txBody>
          <a:bodyPr/>
          <a:lstStyle/>
          <a:p>
            <a:endParaRPr lang="en-US">
              <a:solidFill>
                <a:srgbClr val="1F497D"/>
              </a:solidFill>
            </a:endParaRPr>
          </a:p>
        </p:txBody>
      </p:sp>
      <p:sp>
        <p:nvSpPr>
          <p:cNvPr id="6" name="Slide Number Placeholder 5"/>
          <p:cNvSpPr>
            <a:spLocks noGrp="1"/>
          </p:cNvSpPr>
          <p:nvPr>
            <p:ph type="sldNum" sz="quarter" idx="12"/>
          </p:nvPr>
        </p:nvSpPr>
        <p:spPr/>
        <p:txBody>
          <a:bodyPr/>
          <a:lstStyle/>
          <a:p>
            <a:fld id="{4D785256-E16A-4FDC-8BCF-10F1E089E688}" type="slidenum">
              <a:rPr lang="en-US" smtClean="0">
                <a:solidFill>
                  <a:srgbClr val="1F497D"/>
                </a:solidFill>
              </a:rPr>
              <a:pPr/>
              <a:t>‹#›</a:t>
            </a:fld>
            <a:endParaRPr lang="en-US">
              <a:solidFill>
                <a:srgbClr val="1F497D"/>
              </a:solidFill>
            </a:endParaRPr>
          </a:p>
        </p:txBody>
      </p:sp>
    </p:spTree>
    <p:extLst>
      <p:ext uri="{BB962C8B-B14F-4D97-AF65-F5344CB8AC3E}">
        <p14:creationId xmlns:p14="http://schemas.microsoft.com/office/powerpoint/2010/main" val="63491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2.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1.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image" Target="../media/image6.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8.xml"/><Relationship Id="rId7"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5.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theme" Target="../theme/theme6.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94.xml"/><Relationship Id="rId7" Type="http://schemas.openxmlformats.org/officeDocument/2006/relationships/theme" Target="../theme/theme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10" name="AutoShape 5" descr="&quot;&quot;"/>
          <p:cNvSpPr>
            <a:spLocks/>
          </p:cNvSpPr>
          <p:nvPr userDrawn="1"/>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11" name="Picture 10" descr="Colorado Department of Health Care Policy and FInancing seal"/>
          <p:cNvPicPr>
            <a:picLocks noChangeAspect="1"/>
          </p:cNvPicPr>
          <p:nvPr userDrawn="1"/>
        </p:nvPicPr>
        <p:blipFill>
          <a:blip r:embed="rId22">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12" name="Date Placeholder 2"/>
          <p:cNvSpPr>
            <a:spLocks noGrp="1"/>
          </p:cNvSpPr>
          <p:nvPr>
            <p:ph type="dt" sz="half" idx="2"/>
          </p:nvPr>
        </p:nvSpPr>
        <p:spPr>
          <a:xfrm>
            <a:off x="9185275" y="7956550"/>
            <a:ext cx="2925762" cy="519112"/>
          </a:xfrm>
          <a:prstGeom prst="rect">
            <a:avLst/>
          </a:prstGeom>
        </p:spPr>
        <p:txBody>
          <a:bodyPr vert="horz" lIns="91440" tIns="45720" rIns="91440" bIns="45720" rtlCol="0" anchor="ctr"/>
          <a:lstStyle>
            <a:lvl1pPr algn="r">
              <a:defRPr sz="2000">
                <a:solidFill>
                  <a:schemeClr val="bg1"/>
                </a:solidFill>
              </a:defRPr>
            </a:lvl1pPr>
          </a:lstStyle>
          <a:p>
            <a:fld id="{720F2E81-9F3D-42A6-A086-4D144BCEA8F3}" type="datetime7">
              <a:rPr lang="en-US" smtClean="0"/>
              <a:t>Aug-15</a:t>
            </a:fld>
            <a:endParaRPr lang="en-US" dirty="0"/>
          </a:p>
        </p:txBody>
      </p:sp>
      <p:sp>
        <p:nvSpPr>
          <p:cNvPr id="13"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defRPr>
            </a:lvl1pPr>
          </a:lstStyle>
          <a:p>
            <a:fld id="{88E71DEA-C72C-42CF-90F7-E467E0733BC8}" type="slidenum">
              <a:rPr lang="en-US" smtClean="0"/>
              <a:pPr/>
              <a:t>‹#›</a:t>
            </a:fld>
            <a:endParaRPr lang="en-US" dirty="0"/>
          </a:p>
        </p:txBody>
      </p:sp>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36251048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6" r:id="rId16"/>
    <p:sldLayoutId id="2147483847" r:id="rId17"/>
    <p:sldLayoutId id="2147483848" r:id="rId18"/>
    <p:sldLayoutId id="2147483849" r:id="rId19"/>
    <p:sldLayoutId id="2147483850" r:id="rId20"/>
  </p:sldLayoutIdLst>
  <p:timing>
    <p:tnLst>
      <p:par>
        <p:cTn id="1" dur="indefinite" restart="never" nodeType="tmRoot"/>
      </p:par>
    </p:tnLst>
  </p:timing>
  <p:hf hdr="0" ftr="0" dt="0"/>
  <p:txStyles>
    <p:titleStyle>
      <a:lvl1pPr algn="ctr" defTabSz="584200" rtl="0" eaLnBrk="1" fontAlgn="base" hangingPunct="1">
        <a:spcBef>
          <a:spcPct val="0"/>
        </a:spcBef>
        <a:spcAft>
          <a:spcPct val="0"/>
        </a:spcAft>
        <a:defRPr sz="6600" b="1" i="1" u="none">
          <a:solidFill>
            <a:srgbClr val="FFFFFF"/>
          </a:solidFill>
          <a:latin typeface="+mj-lt"/>
          <a:ea typeface="+mj-ea"/>
          <a:cs typeface="+mj-cs"/>
          <a:sym typeface="Trebuchet MS" pitchFamily="-100" charset="0"/>
        </a:defRPr>
      </a:lvl1pPr>
      <a:lvl2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eaLnBrk="1" fontAlgn="base" hangingPunct="1">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eaLnBrk="1" fontAlgn="base" hangingPunct="1">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2275841"/>
            <a:ext cx="11704320" cy="64369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1">
                    <a:tint val="75000"/>
                  </a:schemeClr>
                </a:solidFill>
              </a:defRPr>
            </a:lvl1pPr>
          </a:lstStyle>
          <a:p>
            <a:pPr defTabSz="1300460" fontAlgn="auto" hangingPunct="1">
              <a:spcBef>
                <a:spcPts val="0"/>
              </a:spcBef>
              <a:spcAft>
                <a:spcPts val="0"/>
              </a:spcAft>
            </a:pPr>
            <a:fld id="{67FC75C8-4ED0-4592-AA19-A2DCAE60CBAC}" type="datetime1">
              <a:rPr lang="en-US" smtClean="0">
                <a:solidFill>
                  <a:srgbClr val="FFFFFF">
                    <a:tint val="75000"/>
                  </a:srgbClr>
                </a:solidFill>
                <a:latin typeface="Futura"/>
                <a:ea typeface="+mn-ea"/>
                <a:cs typeface="+mn-cs"/>
              </a:rPr>
              <a:pPr defTabSz="1300460" fontAlgn="auto" hangingPunct="1">
                <a:spcBef>
                  <a:spcPts val="0"/>
                </a:spcBef>
                <a:spcAft>
                  <a:spcPts val="0"/>
                </a:spcAft>
              </a:pPr>
              <a:t>8/17/2015</a:t>
            </a:fld>
            <a:endParaRPr lang="en-US" dirty="0">
              <a:solidFill>
                <a:srgbClr val="FFFFFF">
                  <a:tint val="75000"/>
                </a:srgbClr>
              </a:solidFill>
              <a:latin typeface="Futura"/>
              <a:ea typeface="+mn-ea"/>
              <a:cs typeface="+mn-cs"/>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pPr defTabSz="1300460" fontAlgn="auto" hangingPunct="1">
              <a:spcBef>
                <a:spcPts val="0"/>
              </a:spcBef>
              <a:spcAft>
                <a:spcPts val="0"/>
              </a:spcAft>
            </a:pPr>
            <a:r>
              <a:rPr lang="en-US" smtClean="0">
                <a:solidFill>
                  <a:srgbClr val="FFFFFF">
                    <a:tint val="75000"/>
                  </a:srgbClr>
                </a:solidFill>
                <a:latin typeface="Futura"/>
                <a:ea typeface="+mn-ea"/>
                <a:cs typeface="+mn-cs"/>
              </a:rPr>
              <a:t>Wyoming Department of Health, Behavioral Health Division 7-2015</a:t>
            </a:r>
            <a:endParaRPr lang="en-US" dirty="0">
              <a:solidFill>
                <a:srgbClr val="FFFFFF">
                  <a:tint val="75000"/>
                </a:srgbClr>
              </a:solidFill>
              <a:latin typeface="Futura"/>
              <a:ea typeface="+mn-ea"/>
              <a:cs typeface="+mn-cs"/>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1">
                    <a:tint val="75000"/>
                  </a:schemeClr>
                </a:solidFill>
              </a:defRPr>
            </a:lvl1pPr>
          </a:lstStyle>
          <a:p>
            <a:pPr defTabSz="1300460" fontAlgn="auto" hangingPunct="1">
              <a:spcBef>
                <a:spcPts val="0"/>
              </a:spcBef>
              <a:spcAft>
                <a:spcPts val="0"/>
              </a:spcAft>
            </a:pPr>
            <a:fld id="{B82CCC60-E8CD-4174-8B1A-7DF615B22EEF}" type="slidenum">
              <a:rPr lang="en-US" smtClean="0">
                <a:solidFill>
                  <a:srgbClr val="FFFFFF">
                    <a:tint val="75000"/>
                  </a:srgbClr>
                </a:solidFill>
                <a:latin typeface="Futura"/>
                <a:ea typeface="+mn-ea"/>
                <a:cs typeface="+mn-cs"/>
              </a:rPr>
              <a:pPr defTabSz="1300460" fontAlgn="auto" hangingPunct="1">
                <a:spcBef>
                  <a:spcPts val="0"/>
                </a:spcBef>
                <a:spcAft>
                  <a:spcPts val="0"/>
                </a:spcAft>
              </a:pPr>
              <a:t>‹#›</a:t>
            </a:fld>
            <a:endParaRPr lang="en-US" dirty="0">
              <a:solidFill>
                <a:srgbClr val="FFFFFF">
                  <a:tint val="75000"/>
                </a:srgbClr>
              </a:solidFill>
              <a:latin typeface="Futura"/>
              <a:ea typeface="+mn-ea"/>
              <a:cs typeface="+mn-cs"/>
            </a:endParaRPr>
          </a:p>
        </p:txBody>
      </p:sp>
    </p:spTree>
    <p:extLst>
      <p:ext uri="{BB962C8B-B14F-4D97-AF65-F5344CB8AC3E}">
        <p14:creationId xmlns:p14="http://schemas.microsoft.com/office/powerpoint/2010/main" val="21071031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hf sldNum="0" hdr="0" dt="0"/>
  <p:txStyles>
    <p:titleStyle>
      <a:lvl1pPr algn="ctr" defTabSz="130046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1300460" rtl="0" eaLnBrk="1" latinLnBrk="0" hangingPunct="1">
        <a:spcBef>
          <a:spcPct val="20000"/>
        </a:spcBef>
        <a:buFont typeface="Arial" pitchFamily="34" charset="0"/>
        <a:buChar char="•"/>
        <a:defRPr sz="4551" kern="1200">
          <a:solidFill>
            <a:schemeClr val="tx1"/>
          </a:solidFill>
          <a:latin typeface="+mn-lt"/>
          <a:ea typeface="+mn-ea"/>
          <a:cs typeface="+mn-cs"/>
        </a:defRPr>
      </a:lvl1pPr>
      <a:lvl2pPr marL="1056623" indent="-406394" algn="l" defTabSz="1300460" rtl="0" eaLnBrk="1" latinLnBrk="0" hangingPunct="1">
        <a:spcBef>
          <a:spcPct val="20000"/>
        </a:spcBef>
        <a:buFont typeface="Arial" pitchFamily="34" charset="0"/>
        <a:buChar char="–"/>
        <a:defRPr sz="3982" kern="1200">
          <a:solidFill>
            <a:schemeClr val="tx1"/>
          </a:solidFill>
          <a:latin typeface="+mn-lt"/>
          <a:ea typeface="+mn-ea"/>
          <a:cs typeface="+mn-cs"/>
        </a:defRPr>
      </a:lvl2pPr>
      <a:lvl3pPr marL="1625575" indent="-325115" algn="l" defTabSz="1300460" rtl="0" eaLnBrk="1" latinLnBrk="0" hangingPunct="1">
        <a:spcBef>
          <a:spcPct val="20000"/>
        </a:spcBef>
        <a:buFont typeface="Arial" pitchFamily="34" charset="0"/>
        <a:buChar char="•"/>
        <a:defRPr sz="3413" kern="1200">
          <a:solidFill>
            <a:schemeClr val="tx1"/>
          </a:solidFill>
          <a:latin typeface="+mn-lt"/>
          <a:ea typeface="+mn-ea"/>
          <a:cs typeface="+mn-cs"/>
        </a:defRPr>
      </a:lvl3pPr>
      <a:lvl4pPr marL="227580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4pPr>
      <a:lvl5pPr marL="292603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44"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alpha val="0"/>
                <a:lumMod val="51000"/>
                <a:lumOff val="49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0837333" cy="16256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0240" y="2275840"/>
            <a:ext cx="10837333" cy="68275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2029440" y="0"/>
            <a:ext cx="97536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8" name="Rectangle 7"/>
          <p:cNvSpPr/>
          <p:nvPr/>
        </p:nvSpPr>
        <p:spPr>
          <a:xfrm>
            <a:off x="12029440" y="7802880"/>
            <a:ext cx="975360" cy="975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dirty="0">
              <a:solidFill>
                <a:prstClr val="white"/>
              </a:solidFill>
            </a:endParaRPr>
          </a:p>
        </p:txBody>
      </p:sp>
      <p:sp>
        <p:nvSpPr>
          <p:cNvPr id="6" name="Slide Number Placeholder 5"/>
          <p:cNvSpPr>
            <a:spLocks noGrp="1"/>
          </p:cNvSpPr>
          <p:nvPr>
            <p:ph type="sldNum" sz="quarter" idx="4"/>
          </p:nvPr>
        </p:nvSpPr>
        <p:spPr>
          <a:xfrm>
            <a:off x="12134098" y="8034077"/>
            <a:ext cx="780288" cy="563541"/>
          </a:xfrm>
          <a:prstGeom prst="bracketPair">
            <a:avLst>
              <a:gd name="adj" fmla="val 17949"/>
            </a:avLst>
          </a:prstGeom>
          <a:ln w="19050">
            <a:solidFill>
              <a:srgbClr val="FFFFFF"/>
            </a:solidFill>
          </a:ln>
        </p:spPr>
        <p:txBody>
          <a:bodyPr vert="horz" lIns="0" tIns="0" rIns="0" bIns="0" rtlCol="0" anchor="ctr"/>
          <a:lstStyle>
            <a:lvl1pPr algn="ctr">
              <a:defRPr sz="2560">
                <a:solidFill>
                  <a:srgbClr val="FFFFFF"/>
                </a:solidFill>
              </a:defRPr>
            </a:lvl1pPr>
          </a:lstStyle>
          <a:p>
            <a:pPr defTabSz="1300460" fontAlgn="auto" hangingPunct="1">
              <a:spcBef>
                <a:spcPts val="0"/>
              </a:spcBef>
              <a:spcAft>
                <a:spcPts val="0"/>
              </a:spcAft>
            </a:pPr>
            <a:fld id="{0BFA26DD-C717-4778-8204-C24A07BCCFC3}" type="slidenum">
              <a:rPr lang="en-US" smtClean="0">
                <a:latin typeface="Calibri"/>
                <a:ea typeface="+mn-ea"/>
                <a:cs typeface="+mn-cs"/>
              </a:rPr>
              <a:pPr defTabSz="1300460" fontAlgn="auto" hangingPunct="1">
                <a:spcBef>
                  <a:spcPts val="0"/>
                </a:spcBef>
                <a:spcAft>
                  <a:spcPts val="0"/>
                </a:spcAft>
              </a:pPr>
              <a:t>‹#›</a:t>
            </a:fld>
            <a:endParaRPr lang="en-US" dirty="0">
              <a:latin typeface="Calibri"/>
              <a:ea typeface="+mn-ea"/>
              <a:cs typeface="+mn-cs"/>
            </a:endParaRPr>
          </a:p>
        </p:txBody>
      </p:sp>
      <p:sp>
        <p:nvSpPr>
          <p:cNvPr id="5" name="Footer Placeholder 4"/>
          <p:cNvSpPr>
            <a:spLocks noGrp="1"/>
          </p:cNvSpPr>
          <p:nvPr>
            <p:ph type="ftr" sz="quarter" idx="3"/>
          </p:nvPr>
        </p:nvSpPr>
        <p:spPr>
          <a:xfrm rot="16200000">
            <a:off x="10790273" y="5758236"/>
            <a:ext cx="3366800" cy="520192"/>
          </a:xfrm>
          <a:prstGeom prst="rect">
            <a:avLst/>
          </a:prstGeom>
        </p:spPr>
        <p:txBody>
          <a:bodyPr vert="horz" lIns="91440" tIns="45720" rIns="91440" bIns="45720" rtlCol="0" anchor="ctr"/>
          <a:lstStyle>
            <a:lvl1pPr algn="r">
              <a:defRPr sz="1707">
                <a:solidFill>
                  <a:schemeClr val="bg2"/>
                </a:solidFill>
              </a:defRPr>
            </a:lvl1pPr>
          </a:lstStyle>
          <a:p>
            <a:pPr defTabSz="1300460" fontAlgn="auto" hangingPunct="1">
              <a:spcBef>
                <a:spcPts val="0"/>
              </a:spcBef>
              <a:spcAft>
                <a:spcPts val="0"/>
              </a:spcAft>
            </a:pPr>
            <a:r>
              <a:rPr lang="en-US" smtClean="0">
                <a:solidFill>
                  <a:srgbClr val="EEECE1"/>
                </a:solidFill>
                <a:latin typeface="Calibri"/>
                <a:ea typeface="+mn-ea"/>
                <a:cs typeface="+mn-cs"/>
              </a:rPr>
              <a:t>HCBS Strategies, Inc.               March 2014</a:t>
            </a:r>
            <a:endParaRPr lang="en-US" dirty="0">
              <a:solidFill>
                <a:srgbClr val="EEECE1"/>
              </a:solidFill>
              <a:latin typeface="Calibri"/>
              <a:ea typeface="+mn-ea"/>
              <a:cs typeface="+mn-cs"/>
            </a:endParaRPr>
          </a:p>
        </p:txBody>
      </p:sp>
      <p:sp>
        <p:nvSpPr>
          <p:cNvPr id="4" name="Date Placeholder 3"/>
          <p:cNvSpPr>
            <a:spLocks noGrp="1"/>
          </p:cNvSpPr>
          <p:nvPr>
            <p:ph type="dt" sz="half" idx="2"/>
          </p:nvPr>
        </p:nvSpPr>
        <p:spPr>
          <a:xfrm rot="16200000">
            <a:off x="10739700" y="2340864"/>
            <a:ext cx="3467945" cy="520192"/>
          </a:xfrm>
          <a:prstGeom prst="rect">
            <a:avLst/>
          </a:prstGeom>
        </p:spPr>
        <p:txBody>
          <a:bodyPr vert="horz" lIns="91440" tIns="45720" rIns="91440" bIns="45720" rtlCol="0" anchor="ctr"/>
          <a:lstStyle>
            <a:lvl1pPr algn="l">
              <a:defRPr sz="1707">
                <a:solidFill>
                  <a:schemeClr val="bg2"/>
                </a:solidFill>
              </a:defRPr>
            </a:lvl1pPr>
          </a:lstStyle>
          <a:p>
            <a:pPr defTabSz="1300460" fontAlgn="auto" hangingPunct="1">
              <a:spcBef>
                <a:spcPts val="0"/>
              </a:spcBef>
              <a:spcAft>
                <a:spcPts val="0"/>
              </a:spcAft>
            </a:pPr>
            <a:fld id="{8B25FFFC-DE16-4E18-8EB1-1F60A30C8652}" type="datetime1">
              <a:rPr lang="en-US" smtClean="0">
                <a:solidFill>
                  <a:srgbClr val="EEECE1"/>
                </a:solidFill>
                <a:latin typeface="Calibri"/>
                <a:ea typeface="+mn-ea"/>
                <a:cs typeface="+mn-cs"/>
              </a:rPr>
              <a:pPr defTabSz="1300460" fontAlgn="auto" hangingPunct="1">
                <a:spcBef>
                  <a:spcPts val="0"/>
                </a:spcBef>
                <a:spcAft>
                  <a:spcPts val="0"/>
                </a:spcAft>
              </a:pPr>
              <a:t>8/17/2015</a:t>
            </a:fld>
            <a:endParaRPr lang="en-US" dirty="0">
              <a:solidFill>
                <a:srgbClr val="EEECE1"/>
              </a:solidFill>
              <a:latin typeface="Calibri"/>
              <a:ea typeface="+mn-ea"/>
              <a:cs typeface="+mn-cs"/>
            </a:endParaRPr>
          </a:p>
        </p:txBody>
      </p:sp>
    </p:spTree>
    <p:extLst>
      <p:ext uri="{BB962C8B-B14F-4D97-AF65-F5344CB8AC3E}">
        <p14:creationId xmlns:p14="http://schemas.microsoft.com/office/powerpoint/2010/main" val="318075477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dt="0"/>
  <p:txStyles>
    <p:titleStyle>
      <a:lvl1pPr algn="l" defTabSz="1300460" rtl="0" eaLnBrk="1" latinLnBrk="0" hangingPunct="1">
        <a:spcBef>
          <a:spcPct val="0"/>
        </a:spcBef>
        <a:buNone/>
        <a:defRPr sz="6542" kern="1200" cap="none" spc="-142" baseline="0">
          <a:ln>
            <a:noFill/>
          </a:ln>
          <a:solidFill>
            <a:schemeClr val="tx2"/>
          </a:solidFill>
          <a:effectLst/>
          <a:latin typeface="+mj-lt"/>
          <a:ea typeface="+mj-ea"/>
          <a:cs typeface="+mj-cs"/>
        </a:defRPr>
      </a:lvl1pPr>
    </p:titleStyle>
    <p:bodyStyle>
      <a:lvl1pPr marL="487672" indent="-325115" algn="l" defTabSz="1300460" rtl="0" eaLnBrk="1" latinLnBrk="0" hangingPunct="1">
        <a:spcBef>
          <a:spcPct val="20000"/>
        </a:spcBef>
        <a:buClr>
          <a:schemeClr val="accent1"/>
        </a:buClr>
        <a:buFont typeface="Arial" pitchFamily="34" charset="0"/>
        <a:buChar char="•"/>
        <a:defRPr sz="3129" kern="1200">
          <a:solidFill>
            <a:schemeClr val="tx1"/>
          </a:solidFill>
          <a:latin typeface="+mn-lt"/>
          <a:ea typeface="+mn-ea"/>
          <a:cs typeface="+mn-cs"/>
        </a:defRPr>
      </a:lvl1pPr>
      <a:lvl2pPr marL="910322" indent="-325115" algn="l" defTabSz="1300460" rtl="0" eaLnBrk="1" latinLnBrk="0" hangingPunct="1">
        <a:spcBef>
          <a:spcPct val="20000"/>
        </a:spcBef>
        <a:buClr>
          <a:schemeClr val="accent2"/>
        </a:buClr>
        <a:buFont typeface="Arial" pitchFamily="34" charset="0"/>
        <a:buChar char="•"/>
        <a:defRPr sz="2844" kern="1200">
          <a:solidFill>
            <a:schemeClr val="tx1"/>
          </a:solidFill>
          <a:latin typeface="+mn-lt"/>
          <a:ea typeface="+mn-ea"/>
          <a:cs typeface="+mn-cs"/>
        </a:defRPr>
      </a:lvl2pPr>
      <a:lvl3pPr marL="1430506" indent="-325115" algn="l" defTabSz="1300460" rtl="0" eaLnBrk="1" latinLnBrk="0" hangingPunct="1">
        <a:spcBef>
          <a:spcPct val="20000"/>
        </a:spcBef>
        <a:buClr>
          <a:schemeClr val="accent3"/>
        </a:buClr>
        <a:buFont typeface="Arial" pitchFamily="34" charset="0"/>
        <a:buChar char="•"/>
        <a:defRPr sz="2560" kern="1200">
          <a:solidFill>
            <a:schemeClr val="tx1"/>
          </a:solidFill>
          <a:latin typeface="+mn-lt"/>
          <a:ea typeface="+mn-ea"/>
          <a:cs typeface="+mn-cs"/>
        </a:defRPr>
      </a:lvl3pPr>
      <a:lvl4pPr marL="1820644" indent="-325115" algn="l" defTabSz="1300460" rtl="0" eaLnBrk="1" latinLnBrk="0" hangingPunct="1">
        <a:spcBef>
          <a:spcPct val="20000"/>
        </a:spcBef>
        <a:buClr>
          <a:schemeClr val="accent4"/>
        </a:buClr>
        <a:buFont typeface="Arial" pitchFamily="34" charset="0"/>
        <a:buChar char="•"/>
        <a:defRPr sz="2276" kern="1200">
          <a:solidFill>
            <a:schemeClr val="tx1"/>
          </a:solidFill>
          <a:latin typeface="+mn-lt"/>
          <a:ea typeface="+mn-ea"/>
          <a:cs typeface="+mn-cs"/>
        </a:defRPr>
      </a:lvl4pPr>
      <a:lvl5pPr marL="2210781" indent="-325115" algn="l" defTabSz="1300460" rtl="0" eaLnBrk="1" latinLnBrk="0" hangingPunct="1">
        <a:spcBef>
          <a:spcPct val="20000"/>
        </a:spcBef>
        <a:buClr>
          <a:schemeClr val="accent5"/>
        </a:buClr>
        <a:buFont typeface="Arial" pitchFamily="34" charset="0"/>
        <a:buChar char="•"/>
        <a:defRPr sz="1991" kern="1200" baseline="0">
          <a:solidFill>
            <a:schemeClr val="tx1"/>
          </a:solidFill>
          <a:latin typeface="+mn-lt"/>
          <a:ea typeface="+mn-ea"/>
          <a:cs typeface="+mn-cs"/>
        </a:defRPr>
      </a:lvl5pPr>
      <a:lvl6pPr marL="2470873" indent="-260092" algn="l" defTabSz="1300460" rtl="0" eaLnBrk="1" latinLnBrk="0" hangingPunct="1">
        <a:spcBef>
          <a:spcPct val="20000"/>
        </a:spcBef>
        <a:buClr>
          <a:schemeClr val="accent1"/>
        </a:buClr>
        <a:buFont typeface="Arial" pitchFamily="34" charset="0"/>
        <a:buChar char="•"/>
        <a:defRPr sz="1991" kern="1200" baseline="0">
          <a:solidFill>
            <a:schemeClr val="tx1"/>
          </a:solidFill>
          <a:latin typeface="+mn-lt"/>
          <a:ea typeface="+mn-ea"/>
          <a:cs typeface="+mn-cs"/>
        </a:defRPr>
      </a:lvl6pPr>
      <a:lvl7pPr marL="2730965" indent="-260092" algn="l" defTabSz="1300460" rtl="0" eaLnBrk="1" latinLnBrk="0" hangingPunct="1">
        <a:spcBef>
          <a:spcPct val="20000"/>
        </a:spcBef>
        <a:buClr>
          <a:schemeClr val="accent2"/>
        </a:buClr>
        <a:buFont typeface="Arial" pitchFamily="34" charset="0"/>
        <a:buChar char="•"/>
        <a:defRPr sz="1991" kern="1200">
          <a:solidFill>
            <a:schemeClr val="tx1"/>
          </a:solidFill>
          <a:latin typeface="+mn-lt"/>
          <a:ea typeface="+mn-ea"/>
          <a:cs typeface="+mn-cs"/>
        </a:defRPr>
      </a:lvl7pPr>
      <a:lvl8pPr marL="2991057" indent="-260092" algn="l" defTabSz="1300460" rtl="0" eaLnBrk="1" latinLnBrk="0" hangingPunct="1">
        <a:spcBef>
          <a:spcPct val="20000"/>
        </a:spcBef>
        <a:buClr>
          <a:schemeClr val="accent3"/>
        </a:buClr>
        <a:buFont typeface="Arial" pitchFamily="34" charset="0"/>
        <a:buChar char="•"/>
        <a:defRPr sz="1991" kern="1200">
          <a:solidFill>
            <a:schemeClr val="tx1"/>
          </a:solidFill>
          <a:latin typeface="+mn-lt"/>
          <a:ea typeface="+mn-ea"/>
          <a:cs typeface="+mn-cs"/>
        </a:defRPr>
      </a:lvl8pPr>
      <a:lvl9pPr marL="3251149" indent="-260092" algn="l" defTabSz="1300460" rtl="0" eaLnBrk="1" latinLnBrk="0" hangingPunct="1">
        <a:spcBef>
          <a:spcPct val="20000"/>
        </a:spcBef>
        <a:buClr>
          <a:schemeClr val="accent4"/>
        </a:buClr>
        <a:buFont typeface="Arial" pitchFamily="34" charset="0"/>
        <a:buChar char="•"/>
        <a:defRPr sz="1991"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descr="Colorado Department of Health Care Policy and Financing seal"/>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Date Placeholder 1"/>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smtClean="0">
                <a:solidFill>
                  <a:schemeClr val="bg1"/>
                </a:solidFill>
              </a:defRPr>
            </a:lvl1pPr>
          </a:lstStyle>
          <a:p>
            <a:pPr algn="r"/>
            <a:fld id="{7140C1AB-A9B0-463B-85A0-F54ABCC245C3}" type="datetime7">
              <a:rPr lang="en-US" smtClean="0"/>
              <a:t>Aug-15</a:t>
            </a:fld>
            <a:endParaRPr lang="en-US"/>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defRPr>
            </a:lvl1pPr>
          </a:lstStyle>
          <a:p>
            <a:fld id="{8810772D-9569-4C05-843B-5835FB48A3D1}" type="slidenum">
              <a:rPr lang="en-US" smtClean="0"/>
              <a:pPr/>
              <a:t>‹#›</a:t>
            </a:fld>
            <a:endParaRPr lang="en-US"/>
          </a:p>
        </p:txBody>
      </p:sp>
    </p:spTree>
    <p:extLst>
      <p:ext uri="{BB962C8B-B14F-4D97-AF65-F5344CB8AC3E}">
        <p14:creationId xmlns:p14="http://schemas.microsoft.com/office/powerpoint/2010/main" val="342785695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iming>
    <p:tnLst>
      <p:par>
        <p:cTn id="1" dur="indefinite" restart="never" nodeType="tmRoot"/>
      </p:par>
    </p:tnLst>
  </p:timing>
  <p:hf hdr="0" ftr="0"/>
  <p:txStyles>
    <p:titleStyle>
      <a:lvl1pPr algn="ctr" defTabSz="584200" rtl="0" eaLnBrk="0" fontAlgn="base" hangingPunct="0">
        <a:spcBef>
          <a:spcPct val="0"/>
        </a:spcBef>
        <a:spcAft>
          <a:spcPct val="0"/>
        </a:spcAft>
        <a:defRPr sz="6600" b="1" i="0" u="none">
          <a:solidFill>
            <a:srgbClr val="FFFFFF"/>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3075" name="AutoShape 3" descr="&quot;&quot;"/>
          <p:cNvSpPr>
            <a:spLocks/>
          </p:cNvSpPr>
          <p:nvPr/>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flip="none" rotWithShape="1">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tileRect/>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4" name="Picture 3" descr="Colorado Department of Health Care Policy and Financing seal"/>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smtClean="0"/>
              <a:t>Click to edit Master title style</a:t>
            </a:r>
            <a:endParaRPr lang="en-US" dirty="0"/>
          </a:p>
        </p:txBody>
      </p:sp>
      <p:sp>
        <p:nvSpPr>
          <p:cNvPr id="6" name="Date Placeholder 5"/>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defRPr>
            </a:lvl1pPr>
          </a:lstStyle>
          <a:p>
            <a:pPr algn="r"/>
            <a:fld id="{6BE44AC7-F8D2-424F-87F5-830599BF5CDD}" type="datetime7">
              <a:rPr lang="en-US" smtClean="0"/>
              <a:t>Aug-15</a:t>
            </a:fld>
            <a:endParaRPr lang="en-US"/>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7CD4B2A3-DF06-4EAB-85AB-0641A4D150A0}" type="slidenum">
              <a:rPr lang="en-US" smtClean="0"/>
              <a:pPr/>
              <a:t>‹#›</a:t>
            </a:fld>
            <a:endParaRPr lang="en-US"/>
          </a:p>
        </p:txBody>
      </p:sp>
    </p:spTree>
    <p:extLst>
      <p:ext uri="{BB962C8B-B14F-4D97-AF65-F5344CB8AC3E}">
        <p14:creationId xmlns:p14="http://schemas.microsoft.com/office/powerpoint/2010/main" val="42887677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8" r:id="rId17"/>
    <p:sldLayoutId id="2147483769" r:id="rId18"/>
    <p:sldLayoutId id="2147483770" r:id="rId19"/>
  </p:sldLayoutIdLst>
  <p:timing>
    <p:tnLst>
      <p:par>
        <p:cTn id="1" dur="indefinite" restart="never" nodeType="tmRoot"/>
      </p:par>
    </p:tnLst>
  </p:timing>
  <p:hf hdr="0" ftr="0"/>
  <p:txStyles>
    <p:titleStyle>
      <a:lvl1pPr algn="l" defTabSz="584200" rtl="0" eaLnBrk="0" fontAlgn="base" hangingPunct="0">
        <a:spcBef>
          <a:spcPct val="0"/>
        </a:spcBef>
        <a:spcAft>
          <a:spcPct val="0"/>
        </a:spcAft>
        <a:defRPr lang="en-US" sz="6600" b="1" i="1" smtClean="0">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7" name="Picture 6" descr="Colorado Department of Health Care Policy and Financing seal"/>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a:noFill/>
          <a:ln w="3175">
            <a:noFill/>
            <a:miter lim="0"/>
            <a:headEnd/>
            <a:tailEnd/>
          </a:ln>
        </p:spPr>
        <p:txBody>
          <a:bodyPr vert="horz" wrap="square" lIns="0" tIns="0" rIns="0" bIns="0" numCol="1" rtlCol="0" anchor="ctr" anchorCtr="0" compatLnSpc="1">
            <a:prstTxWarp prst="textNoShape">
              <a:avLst/>
            </a:prstTxWarp>
            <a:normAutofit/>
          </a:bodyPr>
          <a:lstStyle/>
          <a:p>
            <a:pPr lvl="0" algn="ctr"/>
            <a:r>
              <a:rPr lang="en-US" dirty="0" smtClean="0"/>
              <a:t>Click to edit Master title style</a:t>
            </a:r>
            <a:endParaRPr lang="en-US" dirty="0"/>
          </a:p>
        </p:txBody>
      </p:sp>
      <p:sp>
        <p:nvSpPr>
          <p:cNvPr id="4" name="Date Placeholder 3"/>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i="0" smtClean="0">
                <a:solidFill>
                  <a:schemeClr val="tx1"/>
                </a:solidFill>
              </a:defRPr>
            </a:lvl1pPr>
          </a:lstStyle>
          <a:p>
            <a:pPr algn="r"/>
            <a:fld id="{B47A5056-C5FF-4C0F-9EAF-6F0A4C708881}" type="datetime7">
              <a:rPr lang="en-US" smtClean="0"/>
              <a:t>Aug-15</a:t>
            </a:fld>
            <a:endParaRPr lang="en-US"/>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8232555D-2978-4F3B-B127-F0AFF203E745}" type="slidenum">
              <a:rPr lang="en-US" smtClean="0"/>
              <a:pPr/>
              <a:t>‹#›</a:t>
            </a:fld>
            <a:endParaRPr lang="en-US" dirty="0"/>
          </a:p>
        </p:txBody>
      </p:sp>
    </p:spTree>
    <p:extLst>
      <p:ext uri="{BB962C8B-B14F-4D97-AF65-F5344CB8AC3E}">
        <p14:creationId xmlns:p14="http://schemas.microsoft.com/office/powerpoint/2010/main" val="118141542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iming>
    <p:tnLst>
      <p:par>
        <p:cTn id="1" dur="indefinite" restart="never" nodeType="tmRoot"/>
      </p:par>
    </p:tnLst>
  </p:timing>
  <p:hf hdr="0" ftr="0"/>
  <p:txStyles>
    <p:titleStyle>
      <a:lvl1pPr algn="l" defTabSz="584200" rtl="0" eaLnBrk="0" fontAlgn="base" hangingPunct="0">
        <a:spcBef>
          <a:spcPct val="0"/>
        </a:spcBef>
        <a:spcAft>
          <a:spcPct val="0"/>
        </a:spcAft>
        <a:defRPr lang="en-US" sz="6600" b="1" i="1" smtClean="0">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descr="Colorado Department of Health Care Policy and Financing seal"/>
          <p:cNvPicPr>
            <a:picLocks noChangeAspect="1"/>
          </p:cNvPicPr>
          <p:nvPr userDrawn="1"/>
        </p:nvPicPr>
        <p:blipFill>
          <a:blip r:embed="rId19">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Date Placeholder 2"/>
          <p:cNvSpPr>
            <a:spLocks noGrp="1"/>
          </p:cNvSpPr>
          <p:nvPr>
            <p:ph type="dt" sz="half" idx="2"/>
          </p:nvPr>
        </p:nvSpPr>
        <p:spPr>
          <a:xfrm>
            <a:off x="9189720" y="7955280"/>
            <a:ext cx="2925762" cy="519112"/>
          </a:xfrm>
          <a:prstGeom prst="rect">
            <a:avLst/>
          </a:prstGeom>
        </p:spPr>
        <p:txBody>
          <a:bodyPr vert="horz" lIns="91440" tIns="45720" rIns="91440" bIns="45720" rtlCol="0" anchor="ctr"/>
          <a:lstStyle>
            <a:lvl1pPr>
              <a:defRPr lang="en-US" sz="20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r"/>
            <a:fld id="{E5AF5407-D39D-46A1-A580-2F4DDA00DC15}" type="datetime7">
              <a:rPr lang="en-US" smtClean="0"/>
              <a:t>Aug-15</a:t>
            </a:fld>
            <a:endParaRPr lang="en-US"/>
          </a:p>
        </p:txBody>
      </p:sp>
      <p:sp>
        <p:nvSpPr>
          <p:cNvPr id="2"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F04B62F9-A472-4675-B38E-F437B5EEEB7A}" type="slidenum">
              <a:rPr lang="en-US" smtClean="0"/>
              <a:pPr/>
              <a:t>‹#›</a:t>
            </a:fld>
            <a:endParaRPr lang="en-US" dirty="0"/>
          </a:p>
        </p:txBody>
      </p:sp>
    </p:spTree>
    <p:extLst>
      <p:ext uri="{BB962C8B-B14F-4D97-AF65-F5344CB8AC3E}">
        <p14:creationId xmlns:p14="http://schemas.microsoft.com/office/powerpoint/2010/main" val="287498768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5" r:id="rId16"/>
    <p:sldLayoutId id="2147483796" r:id="rId17"/>
  </p:sldLayoutIdLst>
  <p:timing>
    <p:tnLst>
      <p:par>
        <p:cTn id="1" dur="indefinite" restart="never" nodeType="tmRoot"/>
      </p:par>
    </p:tnLst>
  </p:timing>
  <p:hf hdr="0" ftr="0"/>
  <p:txStyles>
    <p:titleStyle>
      <a:lvl1pPr algn="ctr" defTabSz="584200" rtl="0" eaLnBrk="0" fontAlgn="base" hangingPunct="0">
        <a:spcBef>
          <a:spcPct val="0"/>
        </a:spcBef>
        <a:spcAft>
          <a:spcPct val="0"/>
        </a:spcAft>
        <a:defRPr sz="6600" b="1" i="1" u="none">
          <a:solidFill>
            <a:srgbClr val="FFFFFF"/>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75000"/>
              </a:schemeClr>
            </a:gs>
            <a:gs pos="69000">
              <a:schemeClr val="accent2">
                <a:lumMod val="50000"/>
              </a:schemeClr>
            </a:gs>
            <a:gs pos="83000">
              <a:schemeClr val="accent2">
                <a:lumMod val="5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5" name="AutoShape 5" descr="&quot;&quot;"/>
          <p:cNvSpPr>
            <a:spLocks/>
          </p:cNvSpPr>
          <p:nvPr/>
        </p:nvSpPr>
        <p:spPr bwMode="auto">
          <a:xfrm>
            <a:off x="0" y="8686800"/>
            <a:ext cx="13030200" cy="1084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FFFFFF"/>
          </a:solidFill>
          <a:ln w="0" cap="flat" cmpd="sng" algn="ctr">
            <a:noFill/>
            <a:prstDash val="solid"/>
            <a:miter lim="0"/>
            <a:headEnd type="none" w="med" len="med"/>
            <a:tailEnd type="none" w="med" len="med"/>
          </a:ln>
          <a:effectLst/>
        </p:spPr>
        <p:txBody>
          <a:bodyPr lIns="0" tIns="0" rIns="0" bIns="0" anchor="ctr">
            <a:prstTxWarp prst="textNoShape">
              <a:avLst/>
            </a:prstTxWarp>
          </a:bodyPr>
          <a:lstStyle/>
          <a:p>
            <a:pPr>
              <a:defRPr/>
            </a:pPr>
            <a:endParaRPr lang="en-US" sz="2200" b="0" i="0" u="none"/>
          </a:p>
        </p:txBody>
      </p:sp>
      <p:pic>
        <p:nvPicPr>
          <p:cNvPr id="6" name="Picture 5" descr="Colorado Department of Health Care Policy and Financing Seal"/>
          <p:cNvPicPr>
            <a:picLocks noChangeAspect="1"/>
          </p:cNvPicPr>
          <p:nvPr userDrawn="1"/>
        </p:nvPicPr>
        <p:blipFill>
          <a:blip r:embed="rId8">
            <a:alphaModFix/>
            <a:extLst>
              <a:ext uri="{28A0092B-C50C-407E-A947-70E740481C1C}">
                <a14:useLocalDpi xmlns:a14="http://schemas.microsoft.com/office/drawing/2010/main" val="0"/>
              </a:ext>
            </a:extLst>
          </a:blip>
          <a:stretch>
            <a:fillRect/>
          </a:stretch>
        </p:blipFill>
        <p:spPr>
          <a:xfrm>
            <a:off x="177800" y="8770320"/>
            <a:ext cx="4953000" cy="917222"/>
          </a:xfrm>
          <a:prstGeom prst="rect">
            <a:avLst/>
          </a:prstGeom>
        </p:spPr>
      </p:pic>
      <p:sp>
        <p:nvSpPr>
          <p:cNvPr id="7" name="Title Placeholder 6"/>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Date Placeholder 2"/>
          <p:cNvSpPr>
            <a:spLocks noGrp="1"/>
          </p:cNvSpPr>
          <p:nvPr>
            <p:ph type="dt" sz="half" idx="2"/>
          </p:nvPr>
        </p:nvSpPr>
        <p:spPr>
          <a:xfrm>
            <a:off x="9187816" y="7955280"/>
            <a:ext cx="2925762" cy="519112"/>
          </a:xfrm>
          <a:prstGeom prst="rect">
            <a:avLst/>
          </a:prstGeom>
        </p:spPr>
        <p:txBody>
          <a:bodyPr vert="horz" lIns="91440" tIns="45720" rIns="91440" bIns="45720" rtlCol="0" anchor="ctr"/>
          <a:lstStyle>
            <a:lvl1pPr>
              <a:defRPr lang="en-US" sz="2000" smtClean="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algn="r"/>
            <a:fld id="{BF783320-8357-4C9B-ABBA-3656BBDC639B}" type="datetime7">
              <a:rPr lang="en-US" smtClean="0"/>
              <a:t>Aug-15</a:t>
            </a:fld>
            <a:endParaRPr lang="en-US"/>
          </a:p>
        </p:txBody>
      </p:sp>
      <p:sp>
        <p:nvSpPr>
          <p:cNvPr id="2" name="Slide Number Placeholder 1"/>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AAA2D167-5E86-46C2-BE0F-3A70422CE149}" type="slidenum">
              <a:rPr lang="en-US" smtClean="0"/>
              <a:pPr/>
              <a:t>‹#›</a:t>
            </a:fld>
            <a:endParaRPr lang="en-US"/>
          </a:p>
        </p:txBody>
      </p:sp>
    </p:spTree>
    <p:extLst>
      <p:ext uri="{BB962C8B-B14F-4D97-AF65-F5344CB8AC3E}">
        <p14:creationId xmlns:p14="http://schemas.microsoft.com/office/powerpoint/2010/main" val="1314848630"/>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Lst>
  <p:timing>
    <p:tnLst>
      <p:par>
        <p:cTn id="1" dur="indefinite" restart="never" nodeType="tmRoot"/>
      </p:par>
    </p:tnLst>
  </p:timing>
  <p:hf hdr="0" ftr="0"/>
  <p:txStyles>
    <p:titleStyle>
      <a:lvl1pPr algn="ctr" defTabSz="584200" rtl="0" eaLnBrk="0" fontAlgn="base" hangingPunct="0">
        <a:spcBef>
          <a:spcPct val="0"/>
        </a:spcBef>
        <a:spcAft>
          <a:spcPct val="0"/>
        </a:spcAft>
        <a:defRPr sz="6600" b="1" i="0" u="none">
          <a:solidFill>
            <a:srgbClr val="FFFFFF"/>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7" name="Picture 6" descr="Colorado Department of Health Care Policy and Financing seal"/>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r"/>
            <a:fld id="{C8A7E246-45BD-4E36-A49D-034BB09C4D6C}" type="datetime7">
              <a:rPr lang="en-US" smtClean="0"/>
              <a:t>Aug-15</a:t>
            </a:fld>
            <a:endParaRPr lang="en-US"/>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0CB7B8A4-D1E3-43FA-AD2F-EFA10A54BCDD}" type="slidenum">
              <a:rPr lang="en-US" smtClean="0"/>
              <a:pPr/>
              <a:t>‹#›</a:t>
            </a:fld>
            <a:endParaRPr lang="en-US" dirty="0"/>
          </a:p>
        </p:txBody>
      </p:sp>
    </p:spTree>
    <p:extLst>
      <p:ext uri="{BB962C8B-B14F-4D97-AF65-F5344CB8AC3E}">
        <p14:creationId xmlns:p14="http://schemas.microsoft.com/office/powerpoint/2010/main" val="25139922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1" r:id="rId16"/>
    <p:sldLayoutId id="2147483822" r:id="rId17"/>
  </p:sldLayoutIdLst>
  <p:timing>
    <p:tnLst>
      <p:par>
        <p:cTn id="1" dur="indefinite" restart="never" nodeType="tmRoot"/>
      </p:par>
    </p:tnLst>
  </p:timing>
  <p:hf hdr="0" ftr="0"/>
  <p:txStyles>
    <p:titleStyle>
      <a:lvl1pPr algn="ctr" defTabSz="584200" rtl="0" eaLnBrk="0" fontAlgn="base" hangingPunct="0">
        <a:spcBef>
          <a:spcPct val="0"/>
        </a:spcBef>
        <a:spcAft>
          <a:spcPct val="0"/>
        </a:spcAft>
        <a:defRPr sz="6600" b="1" i="1">
          <a:solidFill>
            <a:schemeClr val="tx1"/>
          </a:solidFill>
          <a:latin typeface="Tahoma" panose="020B0604030504040204" pitchFamily="34" charset="0"/>
          <a:ea typeface="Tahoma" panose="020B0604030504040204" pitchFamily="34" charset="0"/>
          <a:cs typeface="Tahoma" panose="020B0604030504040204" pitchFamily="34" charset="0"/>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
        <p:nvSpPr>
          <p:cNvPr id="6" name="AutoShape 3" descr="&quot;&quot;"/>
          <p:cNvSpPr>
            <a:spLocks/>
          </p:cNvSpPr>
          <p:nvPr userDrawn="1"/>
        </p:nvSpPr>
        <p:spPr bwMode="auto">
          <a:xfrm>
            <a:off x="0" y="8686800"/>
            <a:ext cx="13030200" cy="10881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gradFill>
            <a:gsLst>
              <a:gs pos="0">
                <a:schemeClr val="accent2">
                  <a:lumMod val="75000"/>
                </a:schemeClr>
              </a:gs>
              <a:gs pos="60000">
                <a:schemeClr val="accent2">
                  <a:lumMod val="50000"/>
                </a:schemeClr>
              </a:gs>
              <a:gs pos="92000">
                <a:schemeClr val="accent2">
                  <a:lumMod val="50000"/>
                </a:schemeClr>
              </a:gs>
              <a:gs pos="100000">
                <a:schemeClr val="accent2">
                  <a:lumMod val="65000"/>
                </a:schemeClr>
              </a:gs>
            </a:gsLst>
            <a:lin ang="0" scaled="1"/>
          </a:gradFill>
          <a:ln w="12700" cap="flat" cmpd="sng">
            <a:noFill/>
            <a:prstDash val="solid"/>
            <a:miter lim="0"/>
            <a:headEnd/>
            <a:tailEnd/>
          </a:ln>
          <a:effectLst/>
        </p:spPr>
        <p:txBody>
          <a:bodyPr lIns="50800" tIns="50800" rIns="50800" bIns="50800" anchor="ctr">
            <a:prstTxWarp prst="textNoShape">
              <a:avLst/>
            </a:prstTxWarp>
          </a:bodyPr>
          <a:lstStyle/>
          <a:p>
            <a:pPr>
              <a:defRPr/>
            </a:pPr>
            <a:endParaRPr lang="en-US" sz="2200">
              <a:solidFill>
                <a:srgbClr val="53C1DD"/>
              </a:solidFill>
            </a:endParaRPr>
          </a:p>
        </p:txBody>
      </p:sp>
      <p:pic>
        <p:nvPicPr>
          <p:cNvPr id="7" name="Picture 6" descr="Colorado Department of Health Care Policy and Financing seal"/>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3736" y="8773668"/>
            <a:ext cx="4937766" cy="914400"/>
          </a:xfrm>
          <a:prstGeom prst="rect">
            <a:avLst/>
          </a:prstGeom>
        </p:spPr>
      </p:pic>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9185276" y="7955280"/>
            <a:ext cx="2925762" cy="519112"/>
          </a:xfrm>
          <a:prstGeom prst="rect">
            <a:avLst/>
          </a:prstGeom>
        </p:spPr>
        <p:txBody>
          <a:bodyPr vert="horz" lIns="91440" tIns="45720" rIns="91440" bIns="45720" rtlCol="0" anchor="ctr"/>
          <a:lstStyle>
            <a:lvl1pPr>
              <a:defRPr lang="en-US" sz="2000" smtClean="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r"/>
            <a:fld id="{009BA448-28A3-45DD-A52E-D591B500F3F1}" type="datetime7">
              <a:rPr lang="en-US" smtClean="0"/>
              <a:t>Aug-15</a:t>
            </a:fld>
            <a:endParaRPr lang="en-US"/>
          </a:p>
        </p:txBody>
      </p:sp>
      <p:sp>
        <p:nvSpPr>
          <p:cNvPr id="3" name="Slide Number Placeholder 2"/>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800" b="1">
                <a:solidFill>
                  <a:schemeClr val="bg1"/>
                </a:solidFill>
              </a:defRPr>
            </a:lvl1pPr>
          </a:lstStyle>
          <a:p>
            <a:fld id="{964A0F15-55A0-4146-BB8F-79506879B9E3}" type="slidenum">
              <a:rPr lang="en-US" smtClean="0"/>
              <a:pPr/>
              <a:t>‹#›</a:t>
            </a:fld>
            <a:endParaRPr lang="en-US"/>
          </a:p>
        </p:txBody>
      </p:sp>
    </p:spTree>
    <p:extLst>
      <p:ext uri="{BB962C8B-B14F-4D97-AF65-F5344CB8AC3E}">
        <p14:creationId xmlns:p14="http://schemas.microsoft.com/office/powerpoint/2010/main" val="68757436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Lst>
  <p:timing>
    <p:tnLst>
      <p:par>
        <p:cTn id="1" dur="indefinite" restart="never" nodeType="tmRoot"/>
      </p:par>
    </p:tnLst>
  </p:timing>
  <p:hf hdr="0" ftr="0"/>
  <p:txStyles>
    <p:titleStyle>
      <a:lvl1pPr algn="ctr" defTabSz="584200" rtl="0" eaLnBrk="0" fontAlgn="base" hangingPunct="0">
        <a:spcBef>
          <a:spcPct val="0"/>
        </a:spcBef>
        <a:spcAft>
          <a:spcPct val="0"/>
        </a:spcAft>
        <a:defRPr sz="6600" b="1" i="1">
          <a:solidFill>
            <a:schemeClr val="tx1"/>
          </a:solidFill>
          <a:latin typeface="+mj-lt"/>
          <a:ea typeface="+mj-ea"/>
          <a:cs typeface="+mj-cs"/>
          <a:sym typeface="Trebuchet MS" pitchFamily="-100" charset="0"/>
        </a:defRPr>
      </a:lvl1pPr>
      <a:lvl2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2pPr>
      <a:lvl3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3pPr>
      <a:lvl4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4pPr>
      <a:lvl5pPr algn="ctr" defTabSz="584200" rtl="0" eaLnBrk="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5pPr>
      <a:lvl6pPr marL="4572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6pPr>
      <a:lvl7pPr marL="9144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7pPr>
      <a:lvl8pPr marL="13716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8pPr>
      <a:lvl9pPr marL="1828800" algn="ctr" defTabSz="584200" rtl="0" fontAlgn="base" hangingPunct="0">
        <a:spcBef>
          <a:spcPct val="0"/>
        </a:spcBef>
        <a:spcAft>
          <a:spcPct val="0"/>
        </a:spcAft>
        <a:defRPr sz="6600" b="1" i="1">
          <a:solidFill>
            <a:srgbClr val="FFFFFF"/>
          </a:solidFill>
          <a:latin typeface="Trebuchet MS" pitchFamily="-100" charset="0"/>
          <a:ea typeface="Trebuchet MS" pitchFamily="-100" charset="0"/>
          <a:cs typeface="Trebuchet MS" pitchFamily="-100" charset="0"/>
          <a:sym typeface="Trebuchet MS" pitchFamily="-100" charset="0"/>
        </a:defRPr>
      </a:lvl9pPr>
    </p:titleStyle>
    <p:body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3004800" cy="9753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useBgFill="1">
        <p:nvSpPr>
          <p:cNvPr id="7" name="Rounded Rectangle 6"/>
          <p:cNvSpPr/>
          <p:nvPr/>
        </p:nvSpPr>
        <p:spPr>
          <a:xfrm>
            <a:off x="130048" y="144498"/>
            <a:ext cx="12744704" cy="947905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3" name="Text Placeholder 2"/>
          <p:cNvSpPr>
            <a:spLocks noGrp="1"/>
          </p:cNvSpPr>
          <p:nvPr>
            <p:ph type="body" idx="1"/>
          </p:nvPr>
        </p:nvSpPr>
        <p:spPr>
          <a:xfrm>
            <a:off x="650240" y="2492588"/>
            <a:ext cx="11704320" cy="622017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240" y="9040143"/>
            <a:ext cx="3034453" cy="519289"/>
          </a:xfrm>
          <a:prstGeom prst="rect">
            <a:avLst/>
          </a:prstGeom>
        </p:spPr>
        <p:txBody>
          <a:bodyPr vert="horz" lIns="91440" tIns="45720" rIns="91440" bIns="45720" rtlCol="0" anchor="ctr"/>
          <a:lstStyle>
            <a:lvl1pPr algn="l">
              <a:defRPr sz="1707">
                <a:solidFill>
                  <a:schemeClr val="tx2"/>
                </a:solidFill>
              </a:defRPr>
            </a:lvl1pPr>
          </a:lstStyle>
          <a:p>
            <a:pPr defTabSz="1300460" fontAlgn="auto" hangingPunct="1">
              <a:spcBef>
                <a:spcPts val="0"/>
              </a:spcBef>
              <a:spcAft>
                <a:spcPts val="0"/>
              </a:spcAft>
            </a:pPr>
            <a:fld id="{BC7CCC96-AEB0-4FD1-9330-D2552157E1DE}" type="datetime1">
              <a:rPr lang="en-US" smtClean="0">
                <a:solidFill>
                  <a:srgbClr val="1F497D"/>
                </a:solidFill>
                <a:latin typeface="Century Gothic"/>
                <a:ea typeface="+mn-ea"/>
                <a:cs typeface="+mn-cs"/>
              </a:rPr>
              <a:pPr defTabSz="1300460" fontAlgn="auto" hangingPunct="1">
                <a:spcBef>
                  <a:spcPts val="0"/>
                </a:spcBef>
                <a:spcAft>
                  <a:spcPts val="0"/>
                </a:spcAft>
              </a:pPr>
              <a:t>8/17/2015</a:t>
            </a:fld>
            <a:endParaRPr lang="en-US">
              <a:solidFill>
                <a:srgbClr val="1F497D"/>
              </a:solidFill>
              <a:latin typeface="Century Gothic"/>
              <a:ea typeface="+mn-ea"/>
              <a:cs typeface="+mn-cs"/>
            </a:endParaRPr>
          </a:p>
        </p:txBody>
      </p:sp>
      <p:sp>
        <p:nvSpPr>
          <p:cNvPr id="5" name="Footer Placeholder 4"/>
          <p:cNvSpPr>
            <a:spLocks noGrp="1"/>
          </p:cNvSpPr>
          <p:nvPr>
            <p:ph type="ftr" sz="quarter" idx="3"/>
          </p:nvPr>
        </p:nvSpPr>
        <p:spPr>
          <a:xfrm>
            <a:off x="4443307" y="9040143"/>
            <a:ext cx="4118187" cy="519289"/>
          </a:xfrm>
          <a:prstGeom prst="rect">
            <a:avLst/>
          </a:prstGeom>
        </p:spPr>
        <p:txBody>
          <a:bodyPr vert="horz" lIns="91440" tIns="45720" rIns="91440" bIns="45720" rtlCol="0" anchor="ctr"/>
          <a:lstStyle>
            <a:lvl1pPr algn="ctr">
              <a:defRPr sz="1707">
                <a:solidFill>
                  <a:schemeClr val="tx2"/>
                </a:solidFill>
              </a:defRPr>
            </a:lvl1pPr>
          </a:lstStyle>
          <a:p>
            <a:pPr defTabSz="1300460" fontAlgn="auto" hangingPunct="1">
              <a:spcBef>
                <a:spcPts val="0"/>
              </a:spcBef>
              <a:spcAft>
                <a:spcPts val="0"/>
              </a:spcAft>
            </a:pPr>
            <a:endParaRPr lang="en-US">
              <a:solidFill>
                <a:srgbClr val="1F497D"/>
              </a:solidFill>
              <a:latin typeface="Century Gothic"/>
              <a:ea typeface="+mn-ea"/>
              <a:cs typeface="+mn-cs"/>
            </a:endParaRPr>
          </a:p>
        </p:txBody>
      </p:sp>
      <p:sp>
        <p:nvSpPr>
          <p:cNvPr id="6" name="Slide Number Placeholder 5"/>
          <p:cNvSpPr>
            <a:spLocks noGrp="1"/>
          </p:cNvSpPr>
          <p:nvPr>
            <p:ph type="sldNum" sz="quarter" idx="4"/>
          </p:nvPr>
        </p:nvSpPr>
        <p:spPr>
          <a:xfrm>
            <a:off x="9320107" y="9040143"/>
            <a:ext cx="3034453" cy="519289"/>
          </a:xfrm>
          <a:prstGeom prst="rect">
            <a:avLst/>
          </a:prstGeom>
        </p:spPr>
        <p:txBody>
          <a:bodyPr vert="horz" lIns="91440" tIns="45720" rIns="91440" bIns="45720" rtlCol="0" anchor="ctr"/>
          <a:lstStyle>
            <a:lvl1pPr algn="r">
              <a:defRPr sz="1707">
                <a:solidFill>
                  <a:schemeClr val="tx2"/>
                </a:solidFill>
              </a:defRPr>
            </a:lvl1pPr>
          </a:lstStyle>
          <a:p>
            <a:pPr defTabSz="1300460" fontAlgn="auto" hangingPunct="1">
              <a:spcBef>
                <a:spcPts val="0"/>
              </a:spcBef>
              <a:spcAft>
                <a:spcPts val="0"/>
              </a:spcAft>
            </a:pPr>
            <a:fld id="{4D785256-E16A-4FDC-8BCF-10F1E089E688}" type="slidenum">
              <a:rPr lang="en-US" smtClean="0">
                <a:solidFill>
                  <a:srgbClr val="1F497D"/>
                </a:solidFill>
                <a:latin typeface="Century Gothic"/>
                <a:ea typeface="+mn-ea"/>
                <a:cs typeface="+mn-cs"/>
              </a:rPr>
              <a:pPr defTabSz="1300460" fontAlgn="auto" hangingPunct="1">
                <a:spcBef>
                  <a:spcPts val="0"/>
                </a:spcBef>
                <a:spcAft>
                  <a:spcPts val="0"/>
                </a:spcAft>
              </a:pPr>
              <a:t>‹#›</a:t>
            </a:fld>
            <a:endParaRPr lang="en-US">
              <a:solidFill>
                <a:srgbClr val="1F497D"/>
              </a:solidFill>
              <a:latin typeface="Century Gothic"/>
              <a:ea typeface="+mn-ea"/>
              <a:cs typeface="+mn-cs"/>
            </a:endParaRPr>
          </a:p>
        </p:txBody>
      </p:sp>
      <p:sp>
        <p:nvSpPr>
          <p:cNvPr id="9" name="Rectangle 8"/>
          <p:cNvSpPr/>
          <p:nvPr/>
        </p:nvSpPr>
        <p:spPr>
          <a:xfrm>
            <a:off x="390144" y="395614"/>
            <a:ext cx="12224512" cy="188569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10" name="Rectangle 9"/>
          <p:cNvSpPr/>
          <p:nvPr/>
        </p:nvSpPr>
        <p:spPr>
          <a:xfrm>
            <a:off x="530294" y="530293"/>
            <a:ext cx="11918962" cy="1590879"/>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fontAlgn="auto" hangingPunct="1">
              <a:spcBef>
                <a:spcPts val="0"/>
              </a:spcBef>
              <a:spcAft>
                <a:spcPts val="0"/>
              </a:spcAft>
            </a:pPr>
            <a:endParaRPr lang="en-US">
              <a:solidFill>
                <a:prstClr val="white"/>
              </a:solidFill>
            </a:endParaRPr>
          </a:p>
        </p:txBody>
      </p:sp>
      <p:sp>
        <p:nvSpPr>
          <p:cNvPr id="2" name="Title Placeholder 1"/>
          <p:cNvSpPr>
            <a:spLocks noGrp="1"/>
          </p:cNvSpPr>
          <p:nvPr>
            <p:ph type="title"/>
          </p:nvPr>
        </p:nvSpPr>
        <p:spPr>
          <a:xfrm>
            <a:off x="606049" y="580797"/>
            <a:ext cx="11748511" cy="147829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2511382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ftr="0" dt="0"/>
  <p:txStyles>
    <p:titleStyle>
      <a:lvl1pPr algn="ctr" defTabSz="1300460" rtl="0" eaLnBrk="1" latinLnBrk="0" hangingPunct="1">
        <a:spcBef>
          <a:spcPct val="0"/>
        </a:spcBef>
        <a:buNone/>
        <a:defRPr sz="4978" kern="1200" cap="all" baseline="0">
          <a:solidFill>
            <a:schemeClr val="accent1">
              <a:lumMod val="75000"/>
            </a:schemeClr>
          </a:solidFill>
          <a:latin typeface="+mj-lt"/>
          <a:ea typeface="+mj-ea"/>
          <a:cs typeface="+mj-cs"/>
        </a:defRPr>
      </a:lvl1pPr>
    </p:titleStyle>
    <p:bodyStyle>
      <a:lvl1pPr marL="487672" indent="-325115" algn="l" defTabSz="1300460" rtl="0" eaLnBrk="1" latinLnBrk="0" hangingPunct="1">
        <a:spcBef>
          <a:spcPct val="20000"/>
        </a:spcBef>
        <a:buClr>
          <a:schemeClr val="accent1"/>
        </a:buClr>
        <a:buFont typeface="Arial" pitchFamily="34" charset="0"/>
        <a:buChar char="•"/>
        <a:defRPr sz="3413" kern="1200">
          <a:solidFill>
            <a:schemeClr val="tx2"/>
          </a:solidFill>
          <a:latin typeface="+mn-lt"/>
          <a:ea typeface="+mn-ea"/>
          <a:cs typeface="+mn-cs"/>
        </a:defRPr>
      </a:lvl1pPr>
      <a:lvl2pPr marL="910322" indent="-325115" algn="l" defTabSz="1300460" rtl="0" eaLnBrk="1" latinLnBrk="0" hangingPunct="1">
        <a:spcBef>
          <a:spcPct val="20000"/>
        </a:spcBef>
        <a:buClr>
          <a:schemeClr val="accent2"/>
        </a:buClr>
        <a:buFont typeface="Arial" pitchFamily="34" charset="0"/>
        <a:buChar char="•"/>
        <a:defRPr sz="2844" kern="1200">
          <a:solidFill>
            <a:schemeClr val="tx2"/>
          </a:solidFill>
          <a:latin typeface="+mn-lt"/>
          <a:ea typeface="+mn-ea"/>
          <a:cs typeface="+mn-cs"/>
        </a:defRPr>
      </a:lvl2pPr>
      <a:lvl3pPr marL="1300460" indent="-325115" algn="l" defTabSz="1300460" rtl="0" eaLnBrk="1" latinLnBrk="0" hangingPunct="1">
        <a:spcBef>
          <a:spcPct val="20000"/>
        </a:spcBef>
        <a:buClr>
          <a:schemeClr val="accent3"/>
        </a:buClr>
        <a:buFont typeface="Arial" pitchFamily="34" charset="0"/>
        <a:buChar char="•"/>
        <a:defRPr sz="2560" kern="1200">
          <a:solidFill>
            <a:schemeClr val="tx2"/>
          </a:solidFill>
          <a:latin typeface="+mn-lt"/>
          <a:ea typeface="+mn-ea"/>
          <a:cs typeface="+mn-cs"/>
        </a:defRPr>
      </a:lvl3pPr>
      <a:lvl4pPr marL="1820644" indent="-325115" algn="l" defTabSz="1300460" rtl="0" eaLnBrk="1" latinLnBrk="0" hangingPunct="1">
        <a:spcBef>
          <a:spcPct val="20000"/>
        </a:spcBef>
        <a:buClr>
          <a:schemeClr val="accent4"/>
        </a:buClr>
        <a:buFont typeface="Arial" pitchFamily="34" charset="0"/>
        <a:buChar char="•"/>
        <a:defRPr sz="2276" kern="1200">
          <a:solidFill>
            <a:schemeClr val="tx2"/>
          </a:solidFill>
          <a:latin typeface="+mn-lt"/>
          <a:ea typeface="+mn-ea"/>
          <a:cs typeface="+mn-cs"/>
        </a:defRPr>
      </a:lvl4pPr>
      <a:lvl5pPr marL="2210781" indent="-325115" algn="l" defTabSz="1300460" rtl="0" eaLnBrk="1" latinLnBrk="0" hangingPunct="1">
        <a:spcBef>
          <a:spcPct val="20000"/>
        </a:spcBef>
        <a:buClr>
          <a:schemeClr val="accent5"/>
        </a:buClr>
        <a:buFont typeface="Arial" pitchFamily="34" charset="0"/>
        <a:buChar char="•"/>
        <a:defRPr sz="2276" kern="1200" baseline="0">
          <a:solidFill>
            <a:schemeClr val="tx2"/>
          </a:solidFill>
          <a:latin typeface="+mn-lt"/>
          <a:ea typeface="+mn-ea"/>
          <a:cs typeface="+mn-cs"/>
        </a:defRPr>
      </a:lvl5pPr>
      <a:lvl6pPr marL="2470873" indent="-260092" algn="l" defTabSz="1300460" rtl="0" eaLnBrk="1" latinLnBrk="0" hangingPunct="1">
        <a:spcBef>
          <a:spcPct val="20000"/>
        </a:spcBef>
        <a:buClr>
          <a:schemeClr val="accent1"/>
        </a:buClr>
        <a:buFont typeface="Arial" pitchFamily="34" charset="0"/>
        <a:buChar char="•"/>
        <a:defRPr sz="1991" kern="1200">
          <a:solidFill>
            <a:schemeClr val="tx2"/>
          </a:solidFill>
          <a:latin typeface="+mn-lt"/>
          <a:ea typeface="+mn-ea"/>
          <a:cs typeface="+mn-cs"/>
        </a:defRPr>
      </a:lvl6pPr>
      <a:lvl7pPr marL="2861011" indent="-260092" algn="l" defTabSz="1300460" rtl="0" eaLnBrk="1" latinLnBrk="0" hangingPunct="1">
        <a:spcBef>
          <a:spcPct val="20000"/>
        </a:spcBef>
        <a:buClr>
          <a:schemeClr val="accent2"/>
        </a:buClr>
        <a:buFont typeface="Arial" pitchFamily="34" charset="0"/>
        <a:buChar char="•"/>
        <a:defRPr sz="1991" kern="1200">
          <a:solidFill>
            <a:schemeClr val="tx2"/>
          </a:solidFill>
          <a:latin typeface="+mn-lt"/>
          <a:ea typeface="+mn-ea"/>
          <a:cs typeface="+mn-cs"/>
        </a:defRPr>
      </a:lvl7pPr>
      <a:lvl8pPr marL="3121103" indent="-260092" algn="l" defTabSz="1300460" rtl="0" eaLnBrk="1" latinLnBrk="0" hangingPunct="1">
        <a:spcBef>
          <a:spcPct val="20000"/>
        </a:spcBef>
        <a:buClr>
          <a:schemeClr val="accent3"/>
        </a:buClr>
        <a:buFont typeface="Arial" pitchFamily="34" charset="0"/>
        <a:buChar char="•"/>
        <a:defRPr sz="1991" kern="1200">
          <a:solidFill>
            <a:schemeClr val="tx2"/>
          </a:solidFill>
          <a:latin typeface="+mn-lt"/>
          <a:ea typeface="+mn-ea"/>
          <a:cs typeface="+mn-cs"/>
        </a:defRPr>
      </a:lvl8pPr>
      <a:lvl9pPr marL="3381195" indent="-260092" algn="l" defTabSz="1300460" rtl="0" eaLnBrk="1" latinLnBrk="0" hangingPunct="1">
        <a:spcBef>
          <a:spcPct val="20000"/>
        </a:spcBef>
        <a:buClr>
          <a:schemeClr val="accent4"/>
        </a:buClr>
        <a:buFont typeface="Arial" pitchFamily="34" charset="0"/>
        <a:buChar char="•"/>
        <a:defRPr sz="1991" kern="1200">
          <a:solidFill>
            <a:schemeClr val="tx2"/>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9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109.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110.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110.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10.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110.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10.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10.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110.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10.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1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0.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10.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10.xml"/></Relationships>
</file>

<file path=ppt/slides/_rels/slide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0.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10.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9098" y="1300481"/>
            <a:ext cx="10728960" cy="4447822"/>
          </a:xfrm>
        </p:spPr>
        <p:txBody>
          <a:bodyPr/>
          <a:lstStyle/>
          <a:p>
            <a:r>
              <a:rPr lang="en-US" sz="6000" dirty="0"/>
              <a:t>Making the Transition to Conflict-free Case Management in Alaska, Colorado, and Wyoming:  Lessons from the Front Lines</a:t>
            </a:r>
          </a:p>
        </p:txBody>
      </p:sp>
      <p:sp>
        <p:nvSpPr>
          <p:cNvPr id="3" name="Subtitle 2"/>
          <p:cNvSpPr>
            <a:spLocks noGrp="1"/>
          </p:cNvSpPr>
          <p:nvPr>
            <p:ph type="subTitle" idx="1"/>
          </p:nvPr>
        </p:nvSpPr>
        <p:spPr>
          <a:xfrm>
            <a:off x="997783" y="6184506"/>
            <a:ext cx="9190059" cy="1517227"/>
          </a:xfrm>
        </p:spPr>
        <p:txBody>
          <a:bodyPr>
            <a:noAutofit/>
          </a:bodyPr>
          <a:lstStyle/>
          <a:p>
            <a:r>
              <a:rPr lang="en-US" sz="5689" dirty="0" smtClean="0">
                <a:solidFill>
                  <a:schemeClr val="tx1"/>
                </a:solidFill>
              </a:rPr>
              <a:t>Presentation Given at the 2015 National HCBS Conference</a:t>
            </a:r>
            <a:endParaRPr lang="en-US" sz="5689" dirty="0">
              <a:solidFill>
                <a:schemeClr val="tx1"/>
              </a:solidFill>
            </a:endParaRPr>
          </a:p>
        </p:txBody>
      </p:sp>
      <p:sp>
        <p:nvSpPr>
          <p:cNvPr id="4" name="Footer Placeholder 3"/>
          <p:cNvSpPr>
            <a:spLocks noGrp="1"/>
          </p:cNvSpPr>
          <p:nvPr>
            <p:ph type="ftr" sz="quarter" idx="11"/>
          </p:nvPr>
        </p:nvSpPr>
        <p:spPr/>
        <p:txBody>
          <a:bodyPr/>
          <a:lstStyle/>
          <a:p>
            <a:r>
              <a:rPr lang="en-US" dirty="0" smtClean="0">
                <a:solidFill>
                  <a:srgbClr val="EEECE1"/>
                </a:solidFill>
              </a:rPr>
              <a:t>HCBS Strategies, Inc.               September 2015</a:t>
            </a:r>
            <a:endParaRPr lang="en-US" dirty="0">
              <a:solidFill>
                <a:srgbClr val="EEECE1"/>
              </a:solidFill>
            </a:endParaRPr>
          </a:p>
        </p:txBody>
      </p:sp>
      <p:sp>
        <p:nvSpPr>
          <p:cNvPr id="5" name="Slide Number Placeholder 4"/>
          <p:cNvSpPr>
            <a:spLocks noGrp="1"/>
          </p:cNvSpPr>
          <p:nvPr>
            <p:ph type="sldNum" sz="quarter" idx="12"/>
          </p:nvPr>
        </p:nvSpPr>
        <p:spPr/>
        <p:txBody>
          <a:bodyPr/>
          <a:lstStyle/>
          <a:p>
            <a:fld id="{0BFA26DD-C717-4778-8204-C24A07BCCFC3}" type="slidenum">
              <a:rPr lang="en-US" smtClean="0"/>
              <a:pPr/>
              <a:t>1</a:t>
            </a:fld>
            <a:endParaRPr lang="en-US" dirty="0"/>
          </a:p>
        </p:txBody>
      </p:sp>
      <p:pic>
        <p:nvPicPr>
          <p:cNvPr id="6" name="Picture 5" descr="HCBS_Logosm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9440" y="650240"/>
            <a:ext cx="975360" cy="1300480"/>
          </a:xfrm>
          <a:prstGeom prst="rect">
            <a:avLst/>
          </a:prstGeom>
          <a:noFill/>
          <a:ln>
            <a:noFill/>
          </a:ln>
        </p:spPr>
      </p:pic>
    </p:spTree>
    <p:extLst>
      <p:ext uri="{BB962C8B-B14F-4D97-AF65-F5344CB8AC3E}">
        <p14:creationId xmlns:p14="http://schemas.microsoft.com/office/powerpoint/2010/main" val="1938750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Colorado’s Current Case Management System Structure and Conflicts</a:t>
            </a:r>
            <a:br>
              <a:rPr lang="en-US" dirty="0" smtClean="0"/>
            </a:br>
            <a:endParaRPr lang="en-US" dirty="0"/>
          </a:p>
        </p:txBody>
      </p:sp>
      <p:sp>
        <p:nvSpPr>
          <p:cNvPr id="3" name="Content Placeholder 2"/>
          <p:cNvSpPr>
            <a:spLocks noGrp="1"/>
          </p:cNvSpPr>
          <p:nvPr>
            <p:ph sz="quarter" idx="10"/>
          </p:nvPr>
        </p:nvSpPr>
        <p:spPr>
          <a:xfrm>
            <a:off x="893763" y="2133600"/>
            <a:ext cx="11217275" cy="6400800"/>
          </a:xfrm>
        </p:spPr>
        <p:txBody>
          <a:bodyPr/>
          <a:lstStyle/>
          <a:p>
            <a:pPr lvl="0"/>
            <a:r>
              <a:rPr lang="en-US" dirty="0" smtClean="0"/>
              <a:t>Community Centered Boards (CCB) and Single Entry Points (SEP)</a:t>
            </a:r>
          </a:p>
          <a:p>
            <a:pPr lvl="0"/>
            <a:r>
              <a:rPr lang="en-US" dirty="0" smtClean="0"/>
              <a:t>Administrative and Targeted Case Management</a:t>
            </a:r>
          </a:p>
          <a:p>
            <a:pPr lvl="0"/>
            <a:r>
              <a:rPr lang="en-US" dirty="0" smtClean="0"/>
              <a:t>Providers of HCBS waiver services</a:t>
            </a:r>
          </a:p>
          <a:p>
            <a:pPr lvl="0"/>
            <a:r>
              <a:rPr lang="en-US" dirty="0" smtClean="0"/>
              <a:t>Past attempts to address conflict of interest</a:t>
            </a:r>
          </a:p>
          <a:p>
            <a:pPr lvl="1"/>
            <a:r>
              <a:rPr lang="en-US" dirty="0" smtClean="0"/>
              <a:t>University of Southern Maine, 2007</a:t>
            </a:r>
          </a:p>
          <a:p>
            <a:pPr lvl="1"/>
            <a:r>
              <a:rPr lang="en-US" dirty="0" smtClean="0"/>
              <a:t>Conflict of Interest Task Force, 2010</a:t>
            </a:r>
          </a:p>
          <a:p>
            <a:pPr lvl="1"/>
            <a:r>
              <a:rPr lang="en-US" dirty="0" smtClean="0"/>
              <a:t>Conflict Free Case Management (CFCM) Task Group, 2014</a:t>
            </a:r>
          </a:p>
          <a:p>
            <a:pPr lvl="1"/>
            <a:r>
              <a:rPr lang="en-US" dirty="0" smtClean="0"/>
              <a:t>Community Living Advisory Group, 2014</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10</a:t>
            </a:fld>
            <a:endParaRPr lang="en-US"/>
          </a:p>
        </p:txBody>
      </p:sp>
    </p:spTree>
    <p:extLst>
      <p:ext uri="{BB962C8B-B14F-4D97-AF65-F5344CB8AC3E}">
        <p14:creationId xmlns:p14="http://schemas.microsoft.com/office/powerpoint/2010/main" val="1508783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Faced While Changing the System</a:t>
            </a:r>
            <a:br>
              <a:rPr lang="en-US" dirty="0" smtClean="0"/>
            </a:br>
            <a:endParaRPr lang="en-US" dirty="0"/>
          </a:p>
        </p:txBody>
      </p:sp>
      <p:sp>
        <p:nvSpPr>
          <p:cNvPr id="3" name="Content Placeholder 2"/>
          <p:cNvSpPr>
            <a:spLocks noGrp="1"/>
          </p:cNvSpPr>
          <p:nvPr>
            <p:ph sz="quarter" idx="10"/>
          </p:nvPr>
        </p:nvSpPr>
        <p:spPr>
          <a:xfrm>
            <a:off x="867026" y="2070722"/>
            <a:ext cx="11217275" cy="6692278"/>
          </a:xfrm>
        </p:spPr>
        <p:txBody>
          <a:bodyPr/>
          <a:lstStyle/>
          <a:p>
            <a:pPr lvl="0"/>
            <a:r>
              <a:rPr lang="en-US" dirty="0" smtClean="0"/>
              <a:t>Services and case management for individuals with intellectual and/or developmental disabilities (I/DD) in place prior to waivers and Medicaid funding</a:t>
            </a:r>
          </a:p>
          <a:p>
            <a:pPr lvl="1"/>
            <a:r>
              <a:rPr lang="en-US" dirty="0" smtClean="0"/>
              <a:t>CCBs don’t just provide case management</a:t>
            </a:r>
          </a:p>
          <a:p>
            <a:pPr lvl="2"/>
            <a:r>
              <a:rPr lang="en-US" dirty="0" smtClean="0"/>
              <a:t>The “go-to” place for all things IDD</a:t>
            </a:r>
          </a:p>
          <a:p>
            <a:pPr lvl="2"/>
            <a:r>
              <a:rPr lang="en-US" dirty="0" smtClean="0"/>
              <a:t>Organized Health Care Delivery System (OHCDS)</a:t>
            </a:r>
          </a:p>
          <a:p>
            <a:pPr lvl="2"/>
            <a:r>
              <a:rPr lang="en-US" dirty="0" smtClean="0"/>
              <a:t>State Funded Programs</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11</a:t>
            </a:fld>
            <a:endParaRPr lang="en-US"/>
          </a:p>
        </p:txBody>
      </p:sp>
    </p:spTree>
    <p:extLst>
      <p:ext uri="{BB962C8B-B14F-4D97-AF65-F5344CB8AC3E}">
        <p14:creationId xmlns:p14="http://schemas.microsoft.com/office/powerpoint/2010/main" val="29601815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Faced While Changing the System</a:t>
            </a:r>
            <a:br>
              <a:rPr lang="en-US" dirty="0" smtClean="0"/>
            </a:br>
            <a:endParaRPr lang="en-US" dirty="0"/>
          </a:p>
        </p:txBody>
      </p:sp>
      <p:sp>
        <p:nvSpPr>
          <p:cNvPr id="3" name="Content Placeholder 2"/>
          <p:cNvSpPr>
            <a:spLocks noGrp="1"/>
          </p:cNvSpPr>
          <p:nvPr>
            <p:ph sz="quarter" idx="10"/>
          </p:nvPr>
        </p:nvSpPr>
        <p:spPr>
          <a:xfrm>
            <a:off x="867026" y="2070722"/>
            <a:ext cx="11217275" cy="6692278"/>
          </a:xfrm>
        </p:spPr>
        <p:txBody>
          <a:bodyPr/>
          <a:lstStyle/>
          <a:p>
            <a:pPr lvl="0"/>
            <a:r>
              <a:rPr lang="en-US" dirty="0" smtClean="0"/>
              <a:t>Waiver Redesign for  I/DD adult waivers</a:t>
            </a:r>
          </a:p>
          <a:p>
            <a:pPr lvl="1"/>
            <a:r>
              <a:rPr lang="en-US" dirty="0" smtClean="0"/>
              <a:t>HB15-1318</a:t>
            </a:r>
          </a:p>
          <a:p>
            <a:pPr lvl="1"/>
            <a:r>
              <a:rPr lang="en-US" dirty="0" smtClean="0"/>
              <a:t>Redesigning services</a:t>
            </a:r>
          </a:p>
          <a:p>
            <a:pPr lvl="0"/>
            <a:r>
              <a:rPr lang="en-US" dirty="0" smtClean="0"/>
              <a:t>Statute Changes</a:t>
            </a:r>
          </a:p>
          <a:p>
            <a:pPr lvl="1"/>
            <a:r>
              <a:rPr lang="en-US" dirty="0" smtClean="0"/>
              <a:t>CCBs designated by statute to provide CM for individuals with I/DD</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12</a:t>
            </a:fld>
            <a:endParaRPr lang="en-US"/>
          </a:p>
        </p:txBody>
      </p:sp>
    </p:spTree>
    <p:extLst>
      <p:ext uri="{BB962C8B-B14F-4D97-AF65-F5344CB8AC3E}">
        <p14:creationId xmlns:p14="http://schemas.microsoft.com/office/powerpoint/2010/main" val="2967707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60" y="533400"/>
            <a:ext cx="11217275" cy="1156322"/>
          </a:xfrm>
        </p:spPr>
        <p:txBody>
          <a:bodyPr>
            <a:normAutofit fontScale="90000"/>
          </a:bodyPr>
          <a:lstStyle/>
          <a:p>
            <a:r>
              <a:rPr lang="en-US" dirty="0" smtClean="0"/>
              <a:t>Colorado’s Approach to Changing the System</a:t>
            </a:r>
            <a:br>
              <a:rPr lang="en-US" dirty="0" smtClean="0"/>
            </a:br>
            <a:endParaRPr lang="en-US" dirty="0"/>
          </a:p>
        </p:txBody>
      </p:sp>
      <p:sp>
        <p:nvSpPr>
          <p:cNvPr id="3" name="Content Placeholder 2"/>
          <p:cNvSpPr>
            <a:spLocks noGrp="1"/>
          </p:cNvSpPr>
          <p:nvPr>
            <p:ph sz="quarter" idx="10"/>
          </p:nvPr>
        </p:nvSpPr>
        <p:spPr>
          <a:xfrm>
            <a:off x="890259" y="1524000"/>
            <a:ext cx="11217275" cy="6022848"/>
          </a:xfrm>
        </p:spPr>
        <p:txBody>
          <a:bodyPr/>
          <a:lstStyle/>
          <a:p>
            <a:pPr lvl="0"/>
            <a:r>
              <a:rPr lang="en-US" dirty="0" smtClean="0"/>
              <a:t>CFCM Task Group 2014</a:t>
            </a:r>
          </a:p>
          <a:p>
            <a:pPr lvl="1"/>
            <a:r>
              <a:rPr lang="en-US" dirty="0" smtClean="0"/>
              <a:t>Met from February-October</a:t>
            </a:r>
          </a:p>
          <a:p>
            <a:pPr lvl="1"/>
            <a:r>
              <a:rPr lang="en-US" dirty="0" smtClean="0"/>
              <a:t>Submitted report with three recommendations:</a:t>
            </a:r>
          </a:p>
          <a:p>
            <a:pPr lvl="2"/>
            <a:r>
              <a:rPr lang="en-US" dirty="0" smtClean="0"/>
              <a:t>Option 1: Complete separation of case management from direct service provision</a:t>
            </a:r>
          </a:p>
          <a:p>
            <a:pPr lvl="2"/>
            <a:r>
              <a:rPr lang="en-US" dirty="0" smtClean="0"/>
              <a:t>Option 2: An agency can provide both case management and direct services, but not to the same individual</a:t>
            </a:r>
          </a:p>
          <a:p>
            <a:pPr lvl="2"/>
            <a:r>
              <a:rPr lang="en-US" dirty="0" smtClean="0"/>
              <a:t>Option 3: An agency can provide both case management and direct services to the same individual, as long as there is a robust, informed consent, opt-out option</a:t>
            </a:r>
          </a:p>
          <a:p>
            <a:pPr lvl="1"/>
            <a:r>
              <a:rPr lang="en-US" dirty="0" smtClean="0"/>
              <a:t>The Department released the report for public comment February 2015</a:t>
            </a:r>
          </a:p>
          <a:p>
            <a:pPr lvl="1"/>
            <a:r>
              <a:rPr lang="en-US" dirty="0" smtClean="0"/>
              <a:t>Upon receipt of all public comment, the Department responded to the report, May 2015</a:t>
            </a:r>
          </a:p>
          <a:p>
            <a:pPr marL="914400" lvl="2" indent="0">
              <a:buNone/>
            </a:pPr>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13</a:t>
            </a:fld>
            <a:endParaRPr lang="en-US"/>
          </a:p>
        </p:txBody>
      </p:sp>
    </p:spTree>
    <p:extLst>
      <p:ext uri="{BB962C8B-B14F-4D97-AF65-F5344CB8AC3E}">
        <p14:creationId xmlns:p14="http://schemas.microsoft.com/office/powerpoint/2010/main" val="26649660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Colorado’s Approach to Changing the System</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Colorado contracted with Navigant Consulting, Inc.</a:t>
            </a:r>
          </a:p>
          <a:p>
            <a:pPr lvl="1"/>
            <a:r>
              <a:rPr lang="en-US" dirty="0" smtClean="0"/>
              <a:t>Financial Analysis of all CCBs</a:t>
            </a:r>
          </a:p>
          <a:p>
            <a:pPr lvl="1"/>
            <a:r>
              <a:rPr lang="en-US" dirty="0" smtClean="0"/>
              <a:t>Desk Reviews</a:t>
            </a:r>
            <a:endParaRPr lang="en-US" dirty="0"/>
          </a:p>
          <a:p>
            <a:pPr lvl="1"/>
            <a:r>
              <a:rPr lang="en-US" dirty="0" smtClean="0"/>
              <a:t>On-site visits</a:t>
            </a:r>
            <a:endParaRPr lang="en-US" dirty="0"/>
          </a:p>
          <a:p>
            <a:r>
              <a:rPr lang="en-US" dirty="0" smtClean="0"/>
              <a:t>Colorado contracted with Public Knowledge</a:t>
            </a:r>
          </a:p>
          <a:p>
            <a:pPr lvl="1"/>
            <a:r>
              <a:rPr lang="en-US" dirty="0" smtClean="0"/>
              <a:t>Conduct bi-weekly to monthly meetings with the Department and CCB Executive Directors</a:t>
            </a:r>
          </a:p>
          <a:p>
            <a:pPr lvl="1"/>
            <a:r>
              <a:rPr lang="en-US" dirty="0" smtClean="0"/>
              <a:t>Provide a report with recommendations for an implementation plan for CFCM</a:t>
            </a:r>
          </a:p>
        </p:txBody>
      </p:sp>
      <p:sp>
        <p:nvSpPr>
          <p:cNvPr id="4" name="Slide Number Placeholder 3"/>
          <p:cNvSpPr>
            <a:spLocks noGrp="1"/>
          </p:cNvSpPr>
          <p:nvPr>
            <p:ph type="sldNum" sz="quarter" idx="11"/>
          </p:nvPr>
        </p:nvSpPr>
        <p:spPr/>
        <p:txBody>
          <a:bodyPr/>
          <a:lstStyle/>
          <a:p>
            <a:fld id="{7CD4B2A3-DF06-4EAB-85AB-0641A4D150A0}" type="slidenum">
              <a:rPr lang="en-US" smtClean="0"/>
              <a:pPr/>
              <a:t>14</a:t>
            </a:fld>
            <a:endParaRPr lang="en-US"/>
          </a:p>
        </p:txBody>
      </p:sp>
    </p:spTree>
    <p:extLst>
      <p:ext uri="{BB962C8B-B14F-4D97-AF65-F5344CB8AC3E}">
        <p14:creationId xmlns:p14="http://schemas.microsoft.com/office/powerpoint/2010/main" val="378214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or Potential Benefits</a:t>
            </a:r>
            <a:endParaRPr lang="en-US" dirty="0"/>
          </a:p>
        </p:txBody>
      </p:sp>
      <p:sp>
        <p:nvSpPr>
          <p:cNvPr id="3" name="Content Placeholder 2"/>
          <p:cNvSpPr>
            <a:spLocks noGrp="1"/>
          </p:cNvSpPr>
          <p:nvPr>
            <p:ph sz="quarter" idx="10"/>
          </p:nvPr>
        </p:nvSpPr>
        <p:spPr/>
        <p:txBody>
          <a:bodyPr/>
          <a:lstStyle/>
          <a:p>
            <a:pPr lvl="0"/>
            <a:r>
              <a:rPr lang="en-US" dirty="0" smtClean="0"/>
              <a:t>Benefits</a:t>
            </a:r>
          </a:p>
          <a:p>
            <a:pPr lvl="1"/>
            <a:r>
              <a:rPr lang="en-US" dirty="0" smtClean="0"/>
              <a:t>Individuals will be afforded choice in case management agency and in direct services</a:t>
            </a:r>
          </a:p>
          <a:p>
            <a:pPr lvl="1"/>
            <a:r>
              <a:rPr lang="en-US" dirty="0" smtClean="0"/>
              <a:t>Real or perceived conflict of interest will no longer exist</a:t>
            </a:r>
          </a:p>
          <a:p>
            <a:pPr lvl="1"/>
            <a:r>
              <a:rPr lang="en-US" dirty="0" smtClean="0"/>
              <a:t>The way in which case management is delivered and reimbursed can be redesigned</a:t>
            </a:r>
          </a:p>
          <a:p>
            <a:pPr lvl="2"/>
            <a:r>
              <a:rPr lang="en-US" dirty="0" smtClean="0"/>
              <a:t>Individuals can receive the level of case management they need</a:t>
            </a:r>
          </a:p>
          <a:p>
            <a:pPr lvl="2"/>
            <a:r>
              <a:rPr lang="en-US" dirty="0" smtClean="0"/>
              <a:t>Case management can be reimbursed accordingly</a:t>
            </a:r>
          </a:p>
          <a:p>
            <a:pPr lvl="1"/>
            <a:r>
              <a:rPr lang="en-US" dirty="0" smtClean="0"/>
              <a:t>Increase in provider capacity</a:t>
            </a:r>
          </a:p>
          <a:p>
            <a:pPr lvl="1"/>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15</a:t>
            </a:fld>
            <a:endParaRPr lang="en-US"/>
          </a:p>
        </p:txBody>
      </p:sp>
    </p:spTree>
    <p:extLst>
      <p:ext uri="{BB962C8B-B14F-4D97-AF65-F5344CB8AC3E}">
        <p14:creationId xmlns:p14="http://schemas.microsoft.com/office/powerpoint/2010/main" val="3640880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Actual or Potential Drawbacks</a:t>
            </a:r>
            <a:endParaRPr lang="en-US" dirty="0"/>
          </a:p>
        </p:txBody>
      </p:sp>
      <p:sp>
        <p:nvSpPr>
          <p:cNvPr id="3" name="Content Placeholder 2"/>
          <p:cNvSpPr>
            <a:spLocks noGrp="1"/>
          </p:cNvSpPr>
          <p:nvPr>
            <p:ph sz="quarter" idx="10"/>
          </p:nvPr>
        </p:nvSpPr>
        <p:spPr/>
        <p:txBody>
          <a:bodyPr/>
          <a:lstStyle/>
          <a:p>
            <a:pPr lvl="0"/>
            <a:r>
              <a:rPr lang="en-US" dirty="0" smtClean="0"/>
              <a:t>Drawbacks</a:t>
            </a:r>
          </a:p>
          <a:p>
            <a:pPr lvl="1"/>
            <a:r>
              <a:rPr lang="en-US" dirty="0" smtClean="0"/>
              <a:t>Supporting people (individuals receiving services, CCB employees, community members) through the change</a:t>
            </a:r>
          </a:p>
          <a:p>
            <a:pPr lvl="1"/>
            <a:r>
              <a:rPr lang="en-US" dirty="0" smtClean="0"/>
              <a:t>Providing a stable transition for all people involved, without eliminating the other essential CCB functions</a:t>
            </a:r>
          </a:p>
          <a:p>
            <a:pPr lvl="1"/>
            <a:r>
              <a:rPr lang="en-US" dirty="0" smtClean="0"/>
              <a:t>None of the CCBs operate in exactly the same manner</a:t>
            </a:r>
          </a:p>
          <a:p>
            <a:pPr lvl="1"/>
            <a:r>
              <a:rPr lang="en-US" dirty="0" smtClean="0"/>
              <a:t>Some individuals and families have a longstanding relationship with their case manager, case management agency, and/or direct service provider</a:t>
            </a:r>
          </a:p>
          <a:p>
            <a:pPr lvl="1"/>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16</a:t>
            </a:fld>
            <a:endParaRPr lang="en-US"/>
          </a:p>
        </p:txBody>
      </p:sp>
    </p:spTree>
    <p:extLst>
      <p:ext uri="{BB962C8B-B14F-4D97-AF65-F5344CB8AC3E}">
        <p14:creationId xmlns:p14="http://schemas.microsoft.com/office/powerpoint/2010/main" val="1029992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for Other States</a:t>
            </a:r>
            <a:br>
              <a:rPr lang="en-US" dirty="0" smtClean="0"/>
            </a:br>
            <a:endParaRPr lang="en-US" dirty="0"/>
          </a:p>
        </p:txBody>
      </p:sp>
      <p:sp>
        <p:nvSpPr>
          <p:cNvPr id="3" name="Content Placeholder 2"/>
          <p:cNvSpPr>
            <a:spLocks noGrp="1"/>
          </p:cNvSpPr>
          <p:nvPr>
            <p:ph sz="quarter" idx="10"/>
          </p:nvPr>
        </p:nvSpPr>
        <p:spPr/>
        <p:txBody>
          <a:bodyPr/>
          <a:lstStyle/>
          <a:p>
            <a:pPr lvl="0"/>
            <a:r>
              <a:rPr lang="en-US" dirty="0" smtClean="0"/>
              <a:t>Engage the community from the beginning</a:t>
            </a:r>
          </a:p>
          <a:p>
            <a:pPr lvl="0"/>
            <a:r>
              <a:rPr lang="en-US" dirty="0" smtClean="0"/>
              <a:t>Listen</a:t>
            </a:r>
          </a:p>
          <a:p>
            <a:pPr lvl="0"/>
            <a:r>
              <a:rPr lang="en-US" dirty="0" smtClean="0"/>
              <a:t>Establish a communication plan</a:t>
            </a:r>
          </a:p>
          <a:p>
            <a:pPr lvl="0"/>
            <a:r>
              <a:rPr lang="en-US" dirty="0" smtClean="0"/>
              <a:t>Listen</a:t>
            </a:r>
          </a:p>
          <a:p>
            <a:pPr lvl="0"/>
            <a:r>
              <a:rPr lang="en-US" dirty="0" smtClean="0"/>
              <a:t>Establish a framework</a:t>
            </a:r>
          </a:p>
          <a:p>
            <a:pPr lvl="0"/>
            <a:r>
              <a:rPr lang="en-US" dirty="0" smtClean="0"/>
              <a:t>Listen</a:t>
            </a:r>
          </a:p>
          <a:p>
            <a:pPr lvl="0"/>
            <a:r>
              <a:rPr lang="en-US" dirty="0" smtClean="0"/>
              <a:t>Provide plenty of opportunity for feedback</a:t>
            </a:r>
          </a:p>
          <a:p>
            <a:pPr lvl="0"/>
            <a:r>
              <a:rPr lang="en-US" dirty="0" smtClean="0"/>
              <a:t>Listen</a:t>
            </a:r>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17</a:t>
            </a:fld>
            <a:endParaRPr lang="en-US"/>
          </a:p>
        </p:txBody>
      </p:sp>
    </p:spTree>
    <p:extLst>
      <p:ext uri="{BB962C8B-B14F-4D97-AF65-F5344CB8AC3E}">
        <p14:creationId xmlns:p14="http://schemas.microsoft.com/office/powerpoint/2010/main" val="3106791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or Comments?</a:t>
            </a:r>
            <a:endParaRPr lang="en-US" dirty="0"/>
          </a:p>
        </p:txBody>
      </p:sp>
      <p:sp>
        <p:nvSpPr>
          <p:cNvPr id="3" name="Slide Number Placeholder 2"/>
          <p:cNvSpPr>
            <a:spLocks noGrp="1"/>
          </p:cNvSpPr>
          <p:nvPr>
            <p:ph type="sldNum" sz="quarter" idx="10"/>
          </p:nvPr>
        </p:nvSpPr>
        <p:spPr/>
        <p:txBody>
          <a:bodyPr/>
          <a:lstStyle/>
          <a:p>
            <a:fld id="{88E71DEA-C72C-42CF-90F7-E467E0733BC8}" type="slidenum">
              <a:rPr lang="en-US" smtClean="0"/>
              <a:pPr/>
              <a:t>18</a:t>
            </a:fld>
            <a:endParaRPr lang="en-US" dirty="0"/>
          </a:p>
        </p:txBody>
      </p:sp>
    </p:spTree>
    <p:extLst>
      <p:ext uri="{BB962C8B-B14F-4D97-AF65-F5344CB8AC3E}">
        <p14:creationId xmlns:p14="http://schemas.microsoft.com/office/powerpoint/2010/main" val="1430889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10"/>
          </p:nvPr>
        </p:nvSpPr>
        <p:spPr/>
        <p:txBody>
          <a:bodyPr/>
          <a:lstStyle/>
          <a:p>
            <a:fld id="{88E71DEA-C72C-42CF-90F7-E467E0733BC8}" type="slidenum">
              <a:rPr lang="en-US" smtClean="0"/>
              <a:pPr/>
              <a:t>19</a:t>
            </a:fld>
            <a:endParaRPr lang="en-US" dirty="0"/>
          </a:p>
        </p:txBody>
      </p:sp>
      <p:sp>
        <p:nvSpPr>
          <p:cNvPr id="4" name="Text Placeholder 3"/>
          <p:cNvSpPr>
            <a:spLocks noGrp="1"/>
          </p:cNvSpPr>
          <p:nvPr>
            <p:ph type="body" sz="quarter" idx="12"/>
          </p:nvPr>
        </p:nvSpPr>
        <p:spPr/>
        <p:txBody>
          <a:bodyPr/>
          <a:lstStyle/>
          <a:p>
            <a:pPr lvl="0"/>
            <a:r>
              <a:rPr lang="en-US" b="1" dirty="0" smtClean="0">
                <a:solidFill>
                  <a:srgbClr val="4F5858"/>
                </a:solidFill>
              </a:rPr>
              <a:t>Brittani Trujillo</a:t>
            </a:r>
            <a:endParaRPr lang="en-US" b="1" dirty="0">
              <a:solidFill>
                <a:srgbClr val="4F5858"/>
              </a:solidFill>
            </a:endParaRPr>
          </a:p>
          <a:p>
            <a:pPr lvl="0"/>
            <a:r>
              <a:rPr lang="en-US" dirty="0" smtClean="0">
                <a:solidFill>
                  <a:srgbClr val="4F5858"/>
                </a:solidFill>
              </a:rPr>
              <a:t>Case Management Services Coordinator</a:t>
            </a:r>
            <a:endParaRPr lang="en-US" dirty="0">
              <a:solidFill>
                <a:srgbClr val="4F5858"/>
              </a:solidFill>
            </a:endParaRPr>
          </a:p>
          <a:p>
            <a:pPr lvl="0"/>
            <a:r>
              <a:rPr lang="en-US" dirty="0" smtClean="0">
                <a:solidFill>
                  <a:srgbClr val="4F5858"/>
                </a:solidFill>
              </a:rPr>
              <a:t>Brittani.Trujillo@state.co.us</a:t>
            </a:r>
            <a:endParaRPr lang="en-US" dirty="0">
              <a:solidFill>
                <a:srgbClr val="4F5858"/>
              </a:solidFill>
            </a:endParaRPr>
          </a:p>
          <a:p>
            <a:pPr lvl="0"/>
            <a:endParaRPr lang="en-US" dirty="0">
              <a:solidFill>
                <a:srgbClr val="4F5858"/>
              </a:solidFill>
            </a:endParaRPr>
          </a:p>
          <a:p>
            <a:pPr lvl="0"/>
            <a:endParaRPr lang="en-US" dirty="0">
              <a:solidFill>
                <a:srgbClr val="4F5858"/>
              </a:solidFill>
            </a:endParaRPr>
          </a:p>
          <a:p>
            <a:pPr lvl="0"/>
            <a:r>
              <a:rPr lang="en-US" b="1" dirty="0" smtClean="0">
                <a:solidFill>
                  <a:srgbClr val="4F5858"/>
                </a:solidFill>
              </a:rPr>
              <a:t>Jed Ziegenhagen</a:t>
            </a:r>
            <a:endParaRPr lang="en-US" b="1" dirty="0">
              <a:solidFill>
                <a:srgbClr val="4F5858"/>
              </a:solidFill>
            </a:endParaRPr>
          </a:p>
          <a:p>
            <a:pPr lvl="0"/>
            <a:r>
              <a:rPr lang="en-US" dirty="0" smtClean="0">
                <a:solidFill>
                  <a:srgbClr val="4F5858"/>
                </a:solidFill>
              </a:rPr>
              <a:t>Director, Office of Community Living</a:t>
            </a:r>
            <a:endParaRPr lang="en-US" dirty="0">
              <a:solidFill>
                <a:srgbClr val="4F5858"/>
              </a:solidFill>
            </a:endParaRPr>
          </a:p>
          <a:p>
            <a:pPr lvl="0"/>
            <a:r>
              <a:rPr lang="en-US" dirty="0" smtClean="0">
                <a:solidFill>
                  <a:srgbClr val="4F5858"/>
                </a:solidFill>
              </a:rPr>
              <a:t>Jed.Ziegenhagen@state.co.us</a:t>
            </a:r>
            <a:endParaRPr lang="en-US" dirty="0">
              <a:solidFill>
                <a:srgbClr val="4F5858"/>
              </a:solidFill>
            </a:endParaRPr>
          </a:p>
        </p:txBody>
      </p:sp>
    </p:spTree>
    <p:extLst>
      <p:ext uri="{BB962C8B-B14F-4D97-AF65-F5344CB8AC3E}">
        <p14:creationId xmlns:p14="http://schemas.microsoft.com/office/powerpoint/2010/main" val="266102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Speakers</a:t>
            </a:r>
            <a:endParaRPr lang="en-US" dirty="0"/>
          </a:p>
        </p:txBody>
      </p:sp>
      <p:sp>
        <p:nvSpPr>
          <p:cNvPr id="3" name="Content Placeholder 2"/>
          <p:cNvSpPr>
            <a:spLocks noGrp="1"/>
          </p:cNvSpPr>
          <p:nvPr>
            <p:ph idx="1"/>
          </p:nvPr>
        </p:nvSpPr>
        <p:spPr/>
        <p:txBody>
          <a:bodyPr>
            <a:normAutofit/>
          </a:bodyPr>
          <a:lstStyle/>
          <a:p>
            <a:r>
              <a:rPr lang="en-US" dirty="0" smtClean="0"/>
              <a:t>HCBS Strategies:</a:t>
            </a:r>
          </a:p>
          <a:p>
            <a:pPr lvl="1"/>
            <a:r>
              <a:rPr lang="en-US" dirty="0" smtClean="0"/>
              <a:t>Steve Lutzky, President</a:t>
            </a:r>
          </a:p>
          <a:p>
            <a:r>
              <a:rPr lang="en-US" dirty="0" smtClean="0"/>
              <a:t>Colorado Department of Health Care Policy and Financing: </a:t>
            </a:r>
          </a:p>
          <a:p>
            <a:pPr lvl="1"/>
            <a:r>
              <a:rPr lang="en-US" dirty="0" smtClean="0"/>
              <a:t> Jed Ziegenhagen, </a:t>
            </a:r>
            <a:r>
              <a:rPr lang="en-US" dirty="0"/>
              <a:t>Director for the Office of Community Living</a:t>
            </a:r>
            <a:endParaRPr lang="en-US" dirty="0" smtClean="0"/>
          </a:p>
          <a:p>
            <a:pPr lvl="1"/>
            <a:r>
              <a:rPr lang="en-US" dirty="0"/>
              <a:t>Brittani Trujillo, Case Management Services Coordinator</a:t>
            </a:r>
          </a:p>
          <a:p>
            <a:r>
              <a:rPr lang="en-US" dirty="0" smtClean="0"/>
              <a:t>Alaska Department of Health and Social Services:  </a:t>
            </a:r>
          </a:p>
          <a:p>
            <a:pPr lvl="1"/>
            <a:r>
              <a:rPr lang="en-US" dirty="0"/>
              <a:t>Duane Mayes, Director Senior and Disabilities </a:t>
            </a:r>
            <a:r>
              <a:rPr lang="en-US" dirty="0" smtClean="0"/>
              <a:t>Services</a:t>
            </a:r>
          </a:p>
          <a:p>
            <a:r>
              <a:rPr lang="en-US" dirty="0" smtClean="0"/>
              <a:t>Wyoming Department of Health:  </a:t>
            </a:r>
          </a:p>
          <a:p>
            <a:pPr lvl="1"/>
            <a:r>
              <a:rPr lang="en-US" dirty="0" smtClean="0"/>
              <a:t>Chris Newman</a:t>
            </a:r>
            <a:r>
              <a:rPr lang="en-US" dirty="0"/>
              <a:t>, Behavioral Health Division Senior Administrator </a:t>
            </a:r>
            <a:endParaRPr lang="en-US" dirty="0" smtClean="0"/>
          </a:p>
          <a:p>
            <a:pPr lvl="1"/>
            <a:r>
              <a:rPr lang="en-US" dirty="0" smtClean="0"/>
              <a:t>Joe Simpson, </a:t>
            </a:r>
            <a:r>
              <a:rPr lang="en-US" dirty="0"/>
              <a:t>Developmental Disabilities Section Administrator </a:t>
            </a:r>
            <a:endParaRPr lang="en-US" dirty="0" smtClean="0"/>
          </a:p>
          <a:p>
            <a:pPr lvl="1"/>
            <a:r>
              <a:rPr lang="en-US" dirty="0" smtClean="0"/>
              <a:t>Kathy Escobedo, </a:t>
            </a:r>
            <a:r>
              <a:rPr lang="en-US" dirty="0"/>
              <a:t>Provider Support Unit Manager </a:t>
            </a:r>
          </a:p>
        </p:txBody>
      </p:sp>
      <p:sp>
        <p:nvSpPr>
          <p:cNvPr id="5" name="Slide Number Placeholder 4"/>
          <p:cNvSpPr>
            <a:spLocks noGrp="1"/>
          </p:cNvSpPr>
          <p:nvPr>
            <p:ph type="sldNum" sz="quarter" idx="12"/>
          </p:nvPr>
        </p:nvSpPr>
        <p:spPr/>
        <p:txBody>
          <a:bodyPr/>
          <a:lstStyle/>
          <a:p>
            <a:fld id="{0BFA26DD-C717-4778-8204-C24A07BCCFC3}" type="slidenum">
              <a:rPr lang="en-US" smtClean="0"/>
              <a:pPr/>
              <a:t>2</a:t>
            </a:fld>
            <a:endParaRPr lang="en-US" dirty="0"/>
          </a:p>
        </p:txBody>
      </p:sp>
      <p:pic>
        <p:nvPicPr>
          <p:cNvPr id="6" name="Picture 5" descr="HCBS_Logosma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9440" y="650240"/>
            <a:ext cx="975360" cy="1300480"/>
          </a:xfrm>
          <a:prstGeom prst="rect">
            <a:avLst/>
          </a:prstGeom>
          <a:noFill/>
          <a:ln>
            <a:noFill/>
          </a:ln>
        </p:spPr>
      </p:pic>
    </p:spTree>
    <p:extLst>
      <p:ext uri="{BB962C8B-B14F-4D97-AF65-F5344CB8AC3E}">
        <p14:creationId xmlns:p14="http://schemas.microsoft.com/office/powerpoint/2010/main" val="27412136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0"/>
          </p:nvPr>
        </p:nvSpPr>
        <p:spPr/>
        <p:txBody>
          <a:bodyPr/>
          <a:lstStyle/>
          <a:p>
            <a:fld id="{7CD4B2A3-DF06-4EAB-85AB-0641A4D150A0}" type="slidenum">
              <a:rPr lang="en-US" smtClean="0"/>
              <a:pPr/>
              <a:t>20</a:t>
            </a:fld>
            <a:endParaRPr lang="en-US"/>
          </a:p>
        </p:txBody>
      </p:sp>
    </p:spTree>
    <p:extLst>
      <p:ext uri="{BB962C8B-B14F-4D97-AF65-F5344CB8AC3E}">
        <p14:creationId xmlns:p14="http://schemas.microsoft.com/office/powerpoint/2010/main" val="971273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0241" y="6610773"/>
            <a:ext cx="9861972" cy="650240"/>
          </a:xfrm>
        </p:spPr>
        <p:txBody>
          <a:bodyPr>
            <a:noAutofit/>
          </a:bodyPr>
          <a:lstStyle/>
          <a:p>
            <a:r>
              <a:rPr lang="en-US" dirty="0" smtClean="0"/>
              <a:t>CMS REGULATIONS EFFECTIVE MARCH 17, 2014</a:t>
            </a:r>
            <a:endParaRPr lang="en-US" dirty="0"/>
          </a:p>
        </p:txBody>
      </p:sp>
      <p:sp>
        <p:nvSpPr>
          <p:cNvPr id="2" name="Title 1"/>
          <p:cNvSpPr>
            <a:spLocks noGrp="1"/>
          </p:cNvSpPr>
          <p:nvPr>
            <p:ph type="ctrTitle"/>
          </p:nvPr>
        </p:nvSpPr>
        <p:spPr>
          <a:xfrm>
            <a:off x="860024" y="4589559"/>
            <a:ext cx="9543815" cy="1587722"/>
          </a:xfrm>
        </p:spPr>
        <p:txBody>
          <a:bodyPr>
            <a:noAutofit/>
          </a:bodyPr>
          <a:lstStyle/>
          <a:p>
            <a:pPr algn="l"/>
            <a:r>
              <a:rPr lang="en-US" sz="3698" b="1" dirty="0"/>
              <a:t>Conflict free case management: New rules, new directions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300480" y="444901"/>
            <a:ext cx="3186176" cy="3142827"/>
          </a:xfrm>
          <a:prstGeom prst="rect">
            <a:avLst/>
          </a:prstGeom>
        </p:spPr>
      </p:pic>
    </p:spTree>
    <p:extLst>
      <p:ext uri="{BB962C8B-B14F-4D97-AF65-F5344CB8AC3E}">
        <p14:creationId xmlns:p14="http://schemas.microsoft.com/office/powerpoint/2010/main" val="355579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4" y="580797"/>
            <a:ext cx="12137813" cy="1478296"/>
          </a:xfrm>
        </p:spPr>
        <p:txBody>
          <a:bodyPr>
            <a:normAutofit fontScale="90000"/>
          </a:bodyPr>
          <a:lstStyle/>
          <a:p>
            <a:pPr algn="l"/>
            <a:r>
              <a:rPr lang="en-US" sz="5689" dirty="0"/>
              <a:t>What % of recipients receive CFCM currently?</a:t>
            </a:r>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22</a:t>
            </a:fld>
            <a:endParaRPr lang="en-US">
              <a:solidFill>
                <a:srgbClr val="1F497D"/>
              </a:solidFill>
            </a:endParaRPr>
          </a:p>
        </p:txBody>
      </p:sp>
      <p:graphicFrame>
        <p:nvGraphicFramePr>
          <p:cNvPr id="5" name="Content Placeholder 4"/>
          <p:cNvGraphicFramePr>
            <a:graphicFrameLocks noGrp="1"/>
          </p:cNvGraphicFramePr>
          <p:nvPr>
            <p:ph idx="1"/>
            <p:extLst/>
          </p:nvPr>
        </p:nvGraphicFramePr>
        <p:xfrm>
          <a:off x="650240" y="2492587"/>
          <a:ext cx="12029440" cy="66107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7012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3" y="580797"/>
            <a:ext cx="11921067" cy="1478296"/>
          </a:xfrm>
        </p:spPr>
        <p:txBody>
          <a:bodyPr>
            <a:normAutofit fontScale="90000"/>
          </a:bodyPr>
          <a:lstStyle/>
          <a:p>
            <a:pPr algn="l"/>
            <a:r>
              <a:rPr lang="en-US" sz="5689" dirty="0"/>
              <a:t>What % of recipients receive CFCM currently?</a:t>
            </a:r>
            <a:endParaRPr lang="en-US" sz="5120" dirty="0"/>
          </a:p>
        </p:txBody>
      </p:sp>
      <p:sp>
        <p:nvSpPr>
          <p:cNvPr id="3" name="Text Placeholder 2"/>
          <p:cNvSpPr>
            <a:spLocks noGrp="1"/>
          </p:cNvSpPr>
          <p:nvPr>
            <p:ph type="body" idx="1"/>
          </p:nvPr>
        </p:nvSpPr>
        <p:spPr/>
        <p:txBody>
          <a:bodyPr/>
          <a:lstStyle/>
          <a:p>
            <a:r>
              <a:rPr lang="en-US" dirty="0" smtClean="0"/>
              <a:t>68</a:t>
            </a:r>
            <a:r>
              <a:rPr lang="en-US" dirty="0"/>
              <a:t>%</a:t>
            </a:r>
            <a:r>
              <a:rPr lang="en-US" dirty="0" smtClean="0"/>
              <a:t> of ALI recipients</a:t>
            </a:r>
            <a:endParaRPr lang="en-US" dirty="0"/>
          </a:p>
        </p:txBody>
      </p:sp>
      <p:sp>
        <p:nvSpPr>
          <p:cNvPr id="5" name="Text Placeholder 4"/>
          <p:cNvSpPr>
            <a:spLocks noGrp="1"/>
          </p:cNvSpPr>
          <p:nvPr>
            <p:ph type="body" sz="quarter" idx="3"/>
          </p:nvPr>
        </p:nvSpPr>
        <p:spPr/>
        <p:txBody>
          <a:bodyPr/>
          <a:lstStyle/>
          <a:p>
            <a:r>
              <a:rPr lang="en-US" dirty="0" smtClean="0"/>
              <a:t>41% of APDD recipients</a:t>
            </a:r>
            <a:endParaRPr lang="en-US" dirty="0"/>
          </a:p>
        </p:txBody>
      </p:sp>
      <p:sp>
        <p:nvSpPr>
          <p:cNvPr id="7" name="Slide Number Placeholder 6"/>
          <p:cNvSpPr>
            <a:spLocks noGrp="1"/>
          </p:cNvSpPr>
          <p:nvPr>
            <p:ph type="sldNum" sz="quarter" idx="12"/>
          </p:nvPr>
        </p:nvSpPr>
        <p:spPr/>
        <p:txBody>
          <a:bodyPr/>
          <a:lstStyle/>
          <a:p>
            <a:fld id="{4D785256-E16A-4FDC-8BCF-10F1E089E688}" type="slidenum">
              <a:rPr lang="en-US" smtClean="0">
                <a:solidFill>
                  <a:srgbClr val="1F497D"/>
                </a:solidFill>
              </a:rPr>
              <a:pPr/>
              <a:t>23</a:t>
            </a:fld>
            <a:endParaRPr lang="en-US">
              <a:solidFill>
                <a:srgbClr val="1F497D"/>
              </a:solidFill>
            </a:endParaRPr>
          </a:p>
        </p:txBody>
      </p:sp>
      <p:graphicFrame>
        <p:nvGraphicFramePr>
          <p:cNvPr id="8" name="Content Placeholder 4"/>
          <p:cNvGraphicFramePr>
            <a:graphicFrameLocks noGrp="1"/>
          </p:cNvGraphicFramePr>
          <p:nvPr>
            <p:ph sz="half" idx="2"/>
            <p:extLst/>
          </p:nvPr>
        </p:nvGraphicFramePr>
        <p:xfrm>
          <a:off x="650240" y="3467948"/>
          <a:ext cx="5746045" cy="52448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quarter" idx="4"/>
          </p:nvPr>
        </p:nvGraphicFramePr>
        <p:xfrm>
          <a:off x="6606259" y="3467948"/>
          <a:ext cx="5748302" cy="5244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98098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93" y="580797"/>
            <a:ext cx="11921067" cy="1478296"/>
          </a:xfrm>
        </p:spPr>
        <p:txBody>
          <a:bodyPr>
            <a:normAutofit fontScale="90000"/>
          </a:bodyPr>
          <a:lstStyle/>
          <a:p>
            <a:pPr algn="l"/>
            <a:r>
              <a:rPr lang="en-US" sz="5689" dirty="0"/>
              <a:t>What % of recipients receive CFCM currently?</a:t>
            </a:r>
            <a:endParaRPr lang="en-US" sz="5120" dirty="0"/>
          </a:p>
        </p:txBody>
      </p:sp>
      <p:sp>
        <p:nvSpPr>
          <p:cNvPr id="3" name="Text Placeholder 2"/>
          <p:cNvSpPr>
            <a:spLocks noGrp="1"/>
          </p:cNvSpPr>
          <p:nvPr>
            <p:ph type="body" idx="1"/>
          </p:nvPr>
        </p:nvSpPr>
        <p:spPr/>
        <p:txBody>
          <a:bodyPr/>
          <a:lstStyle/>
          <a:p>
            <a:r>
              <a:rPr lang="en-US" dirty="0" smtClean="0"/>
              <a:t>17% IDD recipients</a:t>
            </a:r>
            <a:endParaRPr lang="en-US" dirty="0"/>
          </a:p>
        </p:txBody>
      </p:sp>
      <p:sp>
        <p:nvSpPr>
          <p:cNvPr id="5" name="Text Placeholder 4"/>
          <p:cNvSpPr>
            <a:spLocks noGrp="1"/>
          </p:cNvSpPr>
          <p:nvPr>
            <p:ph type="body" sz="quarter" idx="3"/>
          </p:nvPr>
        </p:nvSpPr>
        <p:spPr/>
        <p:txBody>
          <a:bodyPr/>
          <a:lstStyle/>
          <a:p>
            <a:r>
              <a:rPr lang="en-US" dirty="0" smtClean="0"/>
              <a:t>19% CCMC recipients</a:t>
            </a:r>
            <a:endParaRPr lang="en-US" dirty="0"/>
          </a:p>
        </p:txBody>
      </p:sp>
      <p:sp>
        <p:nvSpPr>
          <p:cNvPr id="7" name="Slide Number Placeholder 6"/>
          <p:cNvSpPr>
            <a:spLocks noGrp="1"/>
          </p:cNvSpPr>
          <p:nvPr>
            <p:ph type="sldNum" sz="quarter" idx="12"/>
          </p:nvPr>
        </p:nvSpPr>
        <p:spPr/>
        <p:txBody>
          <a:bodyPr/>
          <a:lstStyle/>
          <a:p>
            <a:fld id="{4D785256-E16A-4FDC-8BCF-10F1E089E688}" type="slidenum">
              <a:rPr lang="en-US" smtClean="0">
                <a:solidFill>
                  <a:srgbClr val="1F497D"/>
                </a:solidFill>
              </a:rPr>
              <a:pPr/>
              <a:t>24</a:t>
            </a:fld>
            <a:endParaRPr lang="en-US">
              <a:solidFill>
                <a:srgbClr val="1F497D"/>
              </a:solidFill>
            </a:endParaRPr>
          </a:p>
        </p:txBody>
      </p:sp>
      <p:graphicFrame>
        <p:nvGraphicFramePr>
          <p:cNvPr id="8" name="Content Placeholder 7"/>
          <p:cNvGraphicFramePr>
            <a:graphicFrameLocks noGrp="1"/>
          </p:cNvGraphicFramePr>
          <p:nvPr>
            <p:ph sz="quarter" idx="4"/>
          </p:nvPr>
        </p:nvGraphicFramePr>
        <p:xfrm>
          <a:off x="6606259" y="3467948"/>
          <a:ext cx="5748302" cy="52448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4"/>
          <p:cNvGraphicFramePr>
            <a:graphicFrameLocks noGrp="1"/>
          </p:cNvGraphicFramePr>
          <p:nvPr>
            <p:ph sz="half" idx="2"/>
            <p:extLst/>
          </p:nvPr>
        </p:nvGraphicFramePr>
        <p:xfrm>
          <a:off x="605085" y="3467948"/>
          <a:ext cx="5746045" cy="5244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011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5689" dirty="0"/>
              <a:t>What we’ve done so far</a:t>
            </a:r>
          </a:p>
        </p:txBody>
      </p:sp>
      <p:sp>
        <p:nvSpPr>
          <p:cNvPr id="3" name="Content Placeholder 2"/>
          <p:cNvSpPr>
            <a:spLocks noGrp="1"/>
          </p:cNvSpPr>
          <p:nvPr>
            <p:ph idx="1"/>
          </p:nvPr>
        </p:nvSpPr>
        <p:spPr/>
        <p:txBody>
          <a:bodyPr>
            <a:normAutofit/>
          </a:bodyPr>
          <a:lstStyle/>
          <a:p>
            <a:r>
              <a:rPr lang="en-US" sz="3982" dirty="0"/>
              <a:t>Convened a working group of DHSS, Trust and provider stakeholders</a:t>
            </a:r>
          </a:p>
          <a:p>
            <a:r>
              <a:rPr lang="en-US" sz="3982" dirty="0"/>
              <a:t>Made decisions to “redesign the system”</a:t>
            </a:r>
          </a:p>
          <a:p>
            <a:r>
              <a:rPr lang="en-US" sz="3982" dirty="0"/>
              <a:t>Hired consultants to facilitate a planning process</a:t>
            </a:r>
          </a:p>
          <a:p>
            <a:r>
              <a:rPr lang="en-US" sz="3982" dirty="0"/>
              <a:t>Received “Conflict-Free Case Management System Design” report from consultants containing four options for system                design:</a:t>
            </a:r>
          </a:p>
          <a:p>
            <a:endParaRPr lang="en-US" sz="3982" dirty="0"/>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25</a:t>
            </a:fld>
            <a:endParaRPr lang="en-US">
              <a:solidFill>
                <a:srgbClr val="1F497D"/>
              </a:solidFill>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37334" y="7369386"/>
            <a:ext cx="1408853" cy="1389685"/>
          </a:xfrm>
          <a:prstGeom prst="rect">
            <a:avLst/>
          </a:prstGeom>
        </p:spPr>
      </p:pic>
    </p:spTree>
    <p:extLst>
      <p:ext uri="{BB962C8B-B14F-4D97-AF65-F5344CB8AC3E}">
        <p14:creationId xmlns:p14="http://schemas.microsoft.com/office/powerpoint/2010/main" val="1317248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Proposed approaches to CFCM</a:t>
            </a:r>
            <a:endParaRPr lang="en-US" dirty="0"/>
          </a:p>
        </p:txBody>
      </p:sp>
      <p:sp>
        <p:nvSpPr>
          <p:cNvPr id="3" name="Content Placeholder 2"/>
          <p:cNvSpPr>
            <a:spLocks noGrp="1"/>
          </p:cNvSpPr>
          <p:nvPr>
            <p:ph idx="1"/>
          </p:nvPr>
        </p:nvSpPr>
        <p:spPr/>
        <p:txBody>
          <a:bodyPr>
            <a:normAutofit fontScale="92500" lnSpcReduction="20000"/>
          </a:bodyPr>
          <a:lstStyle/>
          <a:p>
            <a:r>
              <a:rPr lang="en-US" sz="4551" b="1" dirty="0"/>
              <a:t>Option 1: </a:t>
            </a:r>
            <a:r>
              <a:rPr lang="en-US" sz="4551" dirty="0"/>
              <a:t>Current system with modifications – separation of case management and service delivery</a:t>
            </a:r>
          </a:p>
          <a:p>
            <a:endParaRPr lang="en-US" sz="1280" dirty="0"/>
          </a:p>
          <a:p>
            <a:r>
              <a:rPr lang="en-US" sz="4551" b="1" dirty="0"/>
              <a:t>Option 2: </a:t>
            </a:r>
            <a:r>
              <a:rPr lang="en-US" sz="4551" dirty="0"/>
              <a:t>State-designated, single case management agency per region</a:t>
            </a:r>
          </a:p>
          <a:p>
            <a:endParaRPr lang="en-US" sz="1280" dirty="0"/>
          </a:p>
          <a:p>
            <a:r>
              <a:rPr lang="en-US" sz="4551" b="1" dirty="0"/>
              <a:t>Option 3: </a:t>
            </a:r>
            <a:r>
              <a:rPr lang="en-US" sz="4551" dirty="0"/>
              <a:t>State-designated “administrative support only” agencies</a:t>
            </a:r>
          </a:p>
          <a:p>
            <a:endParaRPr lang="en-US" sz="1280" b="1" dirty="0"/>
          </a:p>
          <a:p>
            <a:r>
              <a:rPr lang="en-US" sz="4551" b="1" dirty="0"/>
              <a:t>Option 4: </a:t>
            </a:r>
            <a:r>
              <a:rPr lang="en-US" sz="4551" dirty="0"/>
              <a:t>Multiple agencies that provide case management and administrative support</a:t>
            </a:r>
          </a:p>
          <a:p>
            <a:pPr lvl="1"/>
            <a:endParaRPr lang="en-US" sz="3982" dirty="0"/>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26</a:t>
            </a:fld>
            <a:endParaRPr lang="en-US">
              <a:solidFill>
                <a:srgbClr val="1F497D"/>
              </a:solidFill>
            </a:endParaRPr>
          </a:p>
        </p:txBody>
      </p:sp>
    </p:spTree>
    <p:extLst>
      <p:ext uri="{BB962C8B-B14F-4D97-AF65-F5344CB8AC3E}">
        <p14:creationId xmlns:p14="http://schemas.microsoft.com/office/powerpoint/2010/main" val="5866534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5120" dirty="0"/>
              <a:t>The direction we’re going</a:t>
            </a:r>
            <a:r>
              <a:rPr lang="en-US" sz="5689" dirty="0"/>
              <a:t>	</a:t>
            </a:r>
          </a:p>
        </p:txBody>
      </p:sp>
      <p:sp>
        <p:nvSpPr>
          <p:cNvPr id="3" name="Content Placeholder 2"/>
          <p:cNvSpPr>
            <a:spLocks noGrp="1"/>
          </p:cNvSpPr>
          <p:nvPr>
            <p:ph idx="1"/>
          </p:nvPr>
        </p:nvSpPr>
        <p:spPr/>
        <p:txBody>
          <a:bodyPr>
            <a:normAutofit/>
          </a:bodyPr>
          <a:lstStyle/>
          <a:p>
            <a:r>
              <a:rPr lang="en-US" sz="3982" b="1" dirty="0"/>
              <a:t>Option 1: </a:t>
            </a:r>
            <a:r>
              <a:rPr lang="en-US" sz="3982" dirty="0"/>
              <a:t>Current system with modifications – separation of case management and service delivery</a:t>
            </a:r>
          </a:p>
          <a:p>
            <a:r>
              <a:rPr lang="en-US" sz="3982" b="1" dirty="0"/>
              <a:t>Option 4: </a:t>
            </a:r>
            <a:r>
              <a:rPr lang="en-US" sz="3982" dirty="0"/>
              <a:t>Multiple agencies that provide case management and administrative support</a:t>
            </a:r>
          </a:p>
          <a:p>
            <a:pPr lvl="1"/>
            <a:r>
              <a:rPr lang="en-US" sz="3982" dirty="0"/>
              <a:t>Promotes choice and quality</a:t>
            </a:r>
          </a:p>
          <a:p>
            <a:pPr lvl="1"/>
            <a:r>
              <a:rPr lang="en-US" sz="3982" dirty="0"/>
              <a:t>Administratively feasible</a:t>
            </a:r>
          </a:p>
          <a:p>
            <a:pPr lvl="1"/>
            <a:r>
              <a:rPr lang="en-US" sz="3982" dirty="0"/>
              <a:t>Builds on current system</a:t>
            </a:r>
          </a:p>
          <a:p>
            <a:pPr lvl="1"/>
            <a:endParaRPr lang="en-US" sz="3982" dirty="0"/>
          </a:p>
          <a:p>
            <a:endParaRPr lang="en-US" sz="4551" dirty="0"/>
          </a:p>
          <a:p>
            <a:endParaRPr lang="en-US" sz="4551" dirty="0"/>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27</a:t>
            </a:fld>
            <a:endParaRPr lang="en-US">
              <a:solidFill>
                <a:srgbClr val="1F497D"/>
              </a:solidFill>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45890" y="7369386"/>
            <a:ext cx="1408853" cy="1389685"/>
          </a:xfrm>
          <a:prstGeom prst="rect">
            <a:avLst/>
          </a:prstGeom>
        </p:spPr>
      </p:pic>
    </p:spTree>
    <p:extLst>
      <p:ext uri="{BB962C8B-B14F-4D97-AF65-F5344CB8AC3E}">
        <p14:creationId xmlns:p14="http://schemas.microsoft.com/office/powerpoint/2010/main" val="4115933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258" dirty="0"/>
              <a:t>Identified Tasks</a:t>
            </a:r>
            <a:endParaRPr lang="en-US" sz="6827" dirty="0"/>
          </a:p>
        </p:txBody>
      </p:sp>
      <p:sp>
        <p:nvSpPr>
          <p:cNvPr id="3" name="Content Placeholder 2"/>
          <p:cNvSpPr>
            <a:spLocks noGrp="1"/>
          </p:cNvSpPr>
          <p:nvPr>
            <p:ph idx="1"/>
          </p:nvPr>
        </p:nvSpPr>
        <p:spPr/>
        <p:txBody>
          <a:bodyPr>
            <a:normAutofit/>
          </a:bodyPr>
          <a:lstStyle/>
          <a:p>
            <a:pPr marL="1137902" lvl="1" indent="-812787"/>
            <a:r>
              <a:rPr lang="en-US" sz="6258" i="1" dirty="0"/>
              <a:t>Determine current capacity for CFCM in all geographical areas of the state</a:t>
            </a:r>
          </a:p>
          <a:p>
            <a:pPr marL="1137902" lvl="1" indent="-812787"/>
            <a:endParaRPr lang="en-US" sz="5689" dirty="0"/>
          </a:p>
          <a:p>
            <a:pPr marL="325115" lvl="1" indent="0">
              <a:buNone/>
            </a:pPr>
            <a:endParaRPr lang="en-US" sz="5689"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37334" y="7369386"/>
            <a:ext cx="1408853" cy="1389685"/>
          </a:xfrm>
          <a:prstGeom prst="rect">
            <a:avLst/>
          </a:prstGeom>
        </p:spPr>
      </p:pic>
      <p:sp>
        <p:nvSpPr>
          <p:cNvPr id="5" name="Slide Number Placeholder 4"/>
          <p:cNvSpPr>
            <a:spLocks noGrp="1"/>
          </p:cNvSpPr>
          <p:nvPr>
            <p:ph type="sldNum" sz="quarter" idx="12"/>
          </p:nvPr>
        </p:nvSpPr>
        <p:spPr/>
        <p:txBody>
          <a:bodyPr/>
          <a:lstStyle/>
          <a:p>
            <a:fld id="{4D785256-E16A-4FDC-8BCF-10F1E089E688}" type="slidenum">
              <a:rPr lang="en-US" smtClean="0">
                <a:solidFill>
                  <a:srgbClr val="1F497D"/>
                </a:solidFill>
              </a:rPr>
              <a:pPr/>
              <a:t>28</a:t>
            </a:fld>
            <a:endParaRPr lang="en-US">
              <a:solidFill>
                <a:srgbClr val="1F497D"/>
              </a:solidFill>
            </a:endParaRPr>
          </a:p>
        </p:txBody>
      </p:sp>
    </p:spTree>
    <p:extLst>
      <p:ext uri="{BB962C8B-B14F-4D97-AF65-F5344CB8AC3E}">
        <p14:creationId xmlns:p14="http://schemas.microsoft.com/office/powerpoint/2010/main" val="11650294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D785256-E16A-4FDC-8BCF-10F1E089E688}" type="slidenum">
              <a:rPr lang="en-US" smtClean="0">
                <a:solidFill>
                  <a:srgbClr val="1F497D"/>
                </a:solidFill>
              </a:rPr>
              <a:pPr/>
              <a:t>29</a:t>
            </a:fld>
            <a:endParaRPr lang="en-US">
              <a:solidFill>
                <a:srgbClr val="1F497D"/>
              </a:solidFill>
            </a:endParaRPr>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l="6990" t="5950" r="7583" b="9634"/>
          <a:stretch/>
        </p:blipFill>
        <p:spPr bwMode="auto">
          <a:xfrm>
            <a:off x="1" y="216747"/>
            <a:ext cx="7802880" cy="9536853"/>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7802882" y="1842347"/>
            <a:ext cx="5201919" cy="3769109"/>
          </a:xfrm>
          <a:prstGeom prst="rect">
            <a:avLst/>
          </a:prstGeom>
          <a:noFill/>
        </p:spPr>
        <p:txBody>
          <a:bodyPr wrap="square" rtlCol="0">
            <a:spAutoFit/>
          </a:bodyPr>
          <a:lstStyle/>
          <a:p>
            <a:pPr defTabSz="1300460" fontAlgn="auto" hangingPunct="1">
              <a:spcBef>
                <a:spcPts val="0"/>
              </a:spcBef>
              <a:spcAft>
                <a:spcPts val="0"/>
              </a:spcAft>
            </a:pPr>
            <a:r>
              <a:rPr lang="en-US" sz="3982" dirty="0">
                <a:solidFill>
                  <a:prstClr val="black"/>
                </a:solidFill>
                <a:latin typeface="Century Gothic"/>
                <a:ea typeface="+mn-ea"/>
                <a:cs typeface="+mn-cs"/>
              </a:rPr>
              <a:t>Waiver Recipients Currently Served by Conflict-Free care coordinators,</a:t>
            </a:r>
          </a:p>
          <a:p>
            <a:pPr defTabSz="1300460" fontAlgn="auto" hangingPunct="1">
              <a:spcBef>
                <a:spcPts val="0"/>
              </a:spcBef>
              <a:spcAft>
                <a:spcPts val="0"/>
              </a:spcAft>
            </a:pPr>
            <a:r>
              <a:rPr lang="en-US" sz="3982" dirty="0">
                <a:solidFill>
                  <a:prstClr val="black"/>
                </a:solidFill>
                <a:latin typeface="Century Gothic"/>
                <a:ea typeface="+mn-ea"/>
                <a:cs typeface="+mn-cs"/>
              </a:rPr>
              <a:t>by Region and Waiver Type*</a:t>
            </a:r>
          </a:p>
        </p:txBody>
      </p:sp>
      <p:sp>
        <p:nvSpPr>
          <p:cNvPr id="6" name="TextBox 5"/>
          <p:cNvSpPr txBox="1"/>
          <p:nvPr/>
        </p:nvSpPr>
        <p:spPr>
          <a:xfrm>
            <a:off x="8290560" y="7261013"/>
            <a:ext cx="4226560" cy="1477328"/>
          </a:xfrm>
          <a:prstGeom prst="rect">
            <a:avLst/>
          </a:prstGeom>
          <a:noFill/>
        </p:spPr>
        <p:txBody>
          <a:bodyPr wrap="square" rtlCol="0">
            <a:spAutoFit/>
          </a:bodyPr>
          <a:lstStyle/>
          <a:p>
            <a:pPr defTabSz="1300460" fontAlgn="auto" hangingPunct="1">
              <a:spcBef>
                <a:spcPts val="0"/>
              </a:spcBef>
              <a:spcAft>
                <a:spcPts val="0"/>
              </a:spcAft>
            </a:pPr>
            <a:r>
              <a:rPr lang="en-US" dirty="0" smtClean="0">
                <a:solidFill>
                  <a:prstClr val="black"/>
                </a:solidFill>
                <a:latin typeface="Century Gothic"/>
                <a:ea typeface="+mn-ea"/>
                <a:cs typeface="+mn-cs"/>
              </a:rPr>
              <a:t>*Regional </a:t>
            </a:r>
            <a:r>
              <a:rPr lang="en-US" dirty="0">
                <a:solidFill>
                  <a:prstClr val="black"/>
                </a:solidFill>
                <a:latin typeface="Century Gothic"/>
                <a:ea typeface="+mn-ea"/>
                <a:cs typeface="+mn-cs"/>
              </a:rPr>
              <a:t>totals for care coordinators and care coordination </a:t>
            </a:r>
            <a:r>
              <a:rPr lang="en-US" dirty="0" smtClean="0">
                <a:solidFill>
                  <a:prstClr val="black"/>
                </a:solidFill>
                <a:latin typeface="Century Gothic"/>
                <a:ea typeface="+mn-ea"/>
                <a:cs typeface="+mn-cs"/>
              </a:rPr>
              <a:t>agencies</a:t>
            </a:r>
          </a:p>
          <a:p>
            <a:pPr defTabSz="1300460" fontAlgn="auto" hangingPunct="1">
              <a:spcBef>
                <a:spcPts val="0"/>
              </a:spcBef>
              <a:spcAft>
                <a:spcPts val="0"/>
              </a:spcAft>
            </a:pPr>
            <a:r>
              <a:rPr lang="en-US" dirty="0" smtClean="0">
                <a:solidFill>
                  <a:prstClr val="black"/>
                </a:solidFill>
                <a:latin typeface="Century Gothic"/>
                <a:ea typeface="+mn-ea"/>
                <a:cs typeface="+mn-cs"/>
              </a:rPr>
              <a:t>are </a:t>
            </a:r>
            <a:r>
              <a:rPr lang="en-US" dirty="0">
                <a:solidFill>
                  <a:prstClr val="black"/>
                </a:solidFill>
                <a:latin typeface="Century Gothic"/>
                <a:ea typeface="+mn-ea"/>
                <a:cs typeface="+mn-cs"/>
              </a:rPr>
              <a:t>not available as unduplicated counts.</a:t>
            </a:r>
          </a:p>
        </p:txBody>
      </p:sp>
    </p:spTree>
    <p:extLst>
      <p:ext uri="{BB962C8B-B14F-4D97-AF65-F5344CB8AC3E}">
        <p14:creationId xmlns:p14="http://schemas.microsoft.com/office/powerpoint/2010/main" val="930562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of Interest Requirements in the HCBS Rule for 1915(c) waivers</a:t>
            </a:r>
            <a:endParaRPr lang="en-US" dirty="0"/>
          </a:p>
        </p:txBody>
      </p:sp>
      <p:sp>
        <p:nvSpPr>
          <p:cNvPr id="3" name="Content Placeholder 2"/>
          <p:cNvSpPr>
            <a:spLocks noGrp="1"/>
          </p:cNvSpPr>
          <p:nvPr>
            <p:ph idx="1"/>
          </p:nvPr>
        </p:nvSpPr>
        <p:spPr>
          <a:xfrm>
            <a:off x="216746" y="2743200"/>
            <a:ext cx="11704320" cy="6679740"/>
          </a:xfrm>
        </p:spPr>
        <p:txBody>
          <a:bodyPr>
            <a:normAutofit/>
          </a:bodyPr>
          <a:lstStyle/>
          <a:p>
            <a:r>
              <a:rPr lang="en-US" dirty="0"/>
              <a:t>42 FR §441.301 (c)(1)(vi</a:t>
            </a:r>
            <a:r>
              <a:rPr lang="en-US" dirty="0" smtClean="0"/>
              <a:t>)</a:t>
            </a:r>
          </a:p>
          <a:p>
            <a:r>
              <a:rPr lang="en-US" u="sng" dirty="0"/>
              <a:t>Providers of HCBS </a:t>
            </a:r>
            <a:r>
              <a:rPr lang="en-US" dirty="0"/>
              <a:t>for the </a:t>
            </a:r>
            <a:r>
              <a:rPr lang="en-US" u="sng" dirty="0"/>
              <a:t>individual</a:t>
            </a:r>
            <a:r>
              <a:rPr lang="en-US" dirty="0"/>
              <a:t>, or those who have an interest in or are employed by a provider </a:t>
            </a:r>
            <a:r>
              <a:rPr lang="en-US" dirty="0" smtClean="0"/>
              <a:t>of HCBS </a:t>
            </a:r>
            <a:r>
              <a:rPr lang="en-US" dirty="0"/>
              <a:t>for the individual, </a:t>
            </a:r>
            <a:r>
              <a:rPr lang="en-US" dirty="0" smtClean="0"/>
              <a:t>must </a:t>
            </a:r>
            <a:r>
              <a:rPr lang="en-US" u="sng" dirty="0"/>
              <a:t>not</a:t>
            </a:r>
            <a:r>
              <a:rPr lang="en-US" dirty="0"/>
              <a:t> provide </a:t>
            </a:r>
            <a:r>
              <a:rPr lang="en-US" u="sng" dirty="0"/>
              <a:t>case management </a:t>
            </a:r>
            <a:r>
              <a:rPr lang="en-US" dirty="0"/>
              <a:t>or </a:t>
            </a:r>
            <a:r>
              <a:rPr lang="en-US" u="sng" dirty="0"/>
              <a:t>develop the person-centered </a:t>
            </a:r>
            <a:r>
              <a:rPr lang="en-US" u="sng" dirty="0" smtClean="0"/>
              <a:t>service plan</a:t>
            </a:r>
            <a:r>
              <a:rPr lang="en-US" dirty="0"/>
              <a:t>, </a:t>
            </a:r>
            <a:endParaRPr lang="en-US" dirty="0" smtClean="0"/>
          </a:p>
          <a:p>
            <a:r>
              <a:rPr lang="en-US" u="sng" dirty="0" smtClean="0"/>
              <a:t>except</a:t>
            </a:r>
            <a:r>
              <a:rPr lang="en-US" dirty="0" smtClean="0"/>
              <a:t> </a:t>
            </a:r>
            <a:r>
              <a:rPr lang="en-US" dirty="0"/>
              <a:t>when the State demonstrates that the </a:t>
            </a:r>
            <a:r>
              <a:rPr lang="en-US" u="sng" dirty="0"/>
              <a:t>only willing and qualified entity</a:t>
            </a:r>
            <a:r>
              <a:rPr lang="en-US" dirty="0"/>
              <a:t> to provide </a:t>
            </a:r>
            <a:r>
              <a:rPr lang="en-US" dirty="0" smtClean="0"/>
              <a:t>case management </a:t>
            </a:r>
            <a:r>
              <a:rPr lang="en-US" dirty="0"/>
              <a:t>and/or develop person-centered service plans in a geographic area also provides HCBS. </a:t>
            </a:r>
            <a:endParaRPr lang="en-US" dirty="0" smtClean="0"/>
          </a:p>
          <a:p>
            <a:r>
              <a:rPr lang="en-US" dirty="0" smtClean="0"/>
              <a:t>In </a:t>
            </a:r>
            <a:r>
              <a:rPr lang="en-US" u="sng" dirty="0" smtClean="0"/>
              <a:t>these </a:t>
            </a:r>
            <a:r>
              <a:rPr lang="en-US" u="sng" dirty="0"/>
              <a:t>cases</a:t>
            </a:r>
            <a:r>
              <a:rPr lang="en-US" dirty="0"/>
              <a:t>, the State must </a:t>
            </a:r>
            <a:r>
              <a:rPr lang="en-US" u="sng" dirty="0"/>
              <a:t>devise conflict of interest protections</a:t>
            </a:r>
            <a:r>
              <a:rPr lang="en-US" dirty="0"/>
              <a:t> including separation of entity </a:t>
            </a:r>
            <a:r>
              <a:rPr lang="en-US" dirty="0" smtClean="0"/>
              <a:t>and provider </a:t>
            </a:r>
            <a:r>
              <a:rPr lang="en-US" dirty="0"/>
              <a:t>functions within provider entities, which must be approved by CMS. </a:t>
            </a:r>
            <a:endParaRPr lang="en-US" dirty="0" smtClean="0"/>
          </a:p>
        </p:txBody>
      </p:sp>
      <p:sp>
        <p:nvSpPr>
          <p:cNvPr id="4" name="Slide Number Placeholder 3"/>
          <p:cNvSpPr>
            <a:spLocks noGrp="1"/>
          </p:cNvSpPr>
          <p:nvPr>
            <p:ph type="sldNum" sz="quarter" idx="12"/>
          </p:nvPr>
        </p:nvSpPr>
        <p:spPr/>
        <p:txBody>
          <a:bodyPr/>
          <a:lstStyle/>
          <a:p>
            <a:fld id="{AD9B74AD-EB4E-45E6-91A5-8252A63300A5}" type="slidenum">
              <a:rPr lang="en-US" smtClean="0"/>
              <a:pPr/>
              <a:t>3</a:t>
            </a:fld>
            <a:endParaRPr lang="en-US" dirty="0"/>
          </a:p>
        </p:txBody>
      </p:sp>
      <p:pic>
        <p:nvPicPr>
          <p:cNvPr id="5" name="Picture 4" descr="HCBS_Logosmall"/>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29440" y="650240"/>
            <a:ext cx="975360" cy="1300480"/>
          </a:xfrm>
          <a:prstGeom prst="rect">
            <a:avLst/>
          </a:prstGeom>
          <a:noFill/>
          <a:ln>
            <a:noFill/>
          </a:ln>
        </p:spPr>
      </p:pic>
    </p:spTree>
    <p:extLst>
      <p:ext uri="{BB962C8B-B14F-4D97-AF65-F5344CB8AC3E}">
        <p14:creationId xmlns:p14="http://schemas.microsoft.com/office/powerpoint/2010/main" val="183466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258" dirty="0"/>
              <a:t>Identified Tasks</a:t>
            </a:r>
            <a:endParaRPr lang="en-US" sz="6827" dirty="0"/>
          </a:p>
        </p:txBody>
      </p:sp>
      <p:sp>
        <p:nvSpPr>
          <p:cNvPr id="3" name="Content Placeholder 2"/>
          <p:cNvSpPr>
            <a:spLocks noGrp="1"/>
          </p:cNvSpPr>
          <p:nvPr>
            <p:ph idx="1"/>
          </p:nvPr>
        </p:nvSpPr>
        <p:spPr/>
        <p:txBody>
          <a:bodyPr>
            <a:normAutofit fontScale="47500" lnSpcReduction="20000"/>
          </a:bodyPr>
          <a:lstStyle/>
          <a:p>
            <a:pPr marL="325115" lvl="1" indent="0">
              <a:buNone/>
            </a:pPr>
            <a:r>
              <a:rPr lang="en-US" sz="11946" i="1" dirty="0"/>
              <a:t>Identify places where there is only one willing and qualified agency to provide both case management and HCBS</a:t>
            </a:r>
          </a:p>
          <a:p>
            <a:pPr marL="325115" lvl="1" indent="0">
              <a:buNone/>
            </a:pPr>
            <a:endParaRPr lang="en-US" sz="1707" dirty="0"/>
          </a:p>
          <a:p>
            <a:pPr marL="1137902" lvl="1" indent="-812787"/>
            <a:r>
              <a:rPr lang="en-US" sz="10809" dirty="0"/>
              <a:t>By “geographical area” </a:t>
            </a:r>
          </a:p>
          <a:p>
            <a:pPr marL="1528040" lvl="2" indent="-812787"/>
            <a:r>
              <a:rPr lang="en-US" sz="9102" dirty="0"/>
              <a:t>Census area?  Region? City? Tribal health region?</a:t>
            </a:r>
          </a:p>
          <a:p>
            <a:pPr marL="715253" lvl="2" indent="0">
              <a:buNone/>
            </a:pPr>
            <a:endParaRPr lang="en-US" sz="3698" dirty="0"/>
          </a:p>
          <a:p>
            <a:pPr marL="1137902" lvl="1" indent="-812787"/>
            <a:r>
              <a:rPr lang="en-US" sz="10809" dirty="0"/>
              <a:t>Verification?</a:t>
            </a:r>
          </a:p>
          <a:p>
            <a:pPr marL="325115" lvl="1" indent="0">
              <a:buNone/>
            </a:pPr>
            <a:endParaRPr lang="en-US" sz="5120" dirty="0"/>
          </a:p>
          <a:p>
            <a:pPr marL="715253" lvl="2" indent="0">
              <a:buNone/>
            </a:pPr>
            <a:endParaRPr lang="en-US" sz="4835"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37334" y="7369386"/>
            <a:ext cx="1408853" cy="1389685"/>
          </a:xfrm>
          <a:prstGeom prst="rect">
            <a:avLst/>
          </a:prstGeom>
        </p:spPr>
      </p:pic>
      <p:sp>
        <p:nvSpPr>
          <p:cNvPr id="5" name="Slide Number Placeholder 4"/>
          <p:cNvSpPr>
            <a:spLocks noGrp="1"/>
          </p:cNvSpPr>
          <p:nvPr>
            <p:ph type="sldNum" sz="quarter" idx="12"/>
          </p:nvPr>
        </p:nvSpPr>
        <p:spPr/>
        <p:txBody>
          <a:bodyPr/>
          <a:lstStyle/>
          <a:p>
            <a:fld id="{4D785256-E16A-4FDC-8BCF-10F1E089E688}" type="slidenum">
              <a:rPr lang="en-US" smtClean="0">
                <a:solidFill>
                  <a:srgbClr val="1F497D"/>
                </a:solidFill>
              </a:rPr>
              <a:pPr/>
              <a:t>30</a:t>
            </a:fld>
            <a:endParaRPr lang="en-US">
              <a:solidFill>
                <a:srgbClr val="1F497D"/>
              </a:solidFill>
            </a:endParaRPr>
          </a:p>
        </p:txBody>
      </p:sp>
    </p:spTree>
    <p:extLst>
      <p:ext uri="{BB962C8B-B14F-4D97-AF65-F5344CB8AC3E}">
        <p14:creationId xmlns:p14="http://schemas.microsoft.com/office/powerpoint/2010/main" val="239711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258" dirty="0"/>
              <a:t>Identified</a:t>
            </a:r>
            <a:r>
              <a:rPr lang="en-US" sz="5689" dirty="0"/>
              <a:t> </a:t>
            </a:r>
            <a:r>
              <a:rPr lang="en-US" sz="6258" dirty="0"/>
              <a:t>Tasks</a:t>
            </a:r>
          </a:p>
        </p:txBody>
      </p:sp>
      <p:sp>
        <p:nvSpPr>
          <p:cNvPr id="3" name="Content Placeholder 2"/>
          <p:cNvSpPr>
            <a:spLocks noGrp="1"/>
          </p:cNvSpPr>
          <p:nvPr>
            <p:ph idx="1"/>
          </p:nvPr>
        </p:nvSpPr>
        <p:spPr>
          <a:xfrm>
            <a:off x="325120" y="2430520"/>
            <a:ext cx="11704320" cy="6220178"/>
          </a:xfrm>
        </p:spPr>
        <p:txBody>
          <a:bodyPr>
            <a:normAutofit/>
          </a:bodyPr>
          <a:lstStyle/>
          <a:p>
            <a:pPr marL="585207" lvl="1" indent="0">
              <a:buNone/>
            </a:pPr>
            <a:r>
              <a:rPr lang="en-US" sz="5689" i="1" dirty="0"/>
              <a:t>Develop a method to stabilize areas with a “sole-source” provider</a:t>
            </a:r>
          </a:p>
          <a:p>
            <a:pPr lvl="2"/>
            <a:r>
              <a:rPr lang="en-US" sz="5120" dirty="0"/>
              <a:t>Time-limited “designation”?</a:t>
            </a:r>
          </a:p>
          <a:p>
            <a:pPr lvl="2"/>
            <a:r>
              <a:rPr lang="en-US" sz="5120" dirty="0"/>
              <a:t>“Open enrollment” periods?</a:t>
            </a:r>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37334" y="7391174"/>
            <a:ext cx="1408853" cy="1389685"/>
          </a:xfrm>
          <a:prstGeom prst="rect">
            <a:avLst/>
          </a:prstGeom>
        </p:spPr>
      </p:pic>
      <p:sp>
        <p:nvSpPr>
          <p:cNvPr id="5" name="Slide Number Placeholder 4"/>
          <p:cNvSpPr>
            <a:spLocks noGrp="1"/>
          </p:cNvSpPr>
          <p:nvPr>
            <p:ph type="sldNum" sz="quarter" idx="12"/>
          </p:nvPr>
        </p:nvSpPr>
        <p:spPr/>
        <p:txBody>
          <a:bodyPr/>
          <a:lstStyle/>
          <a:p>
            <a:fld id="{4D785256-E16A-4FDC-8BCF-10F1E089E688}" type="slidenum">
              <a:rPr lang="en-US" smtClean="0">
                <a:solidFill>
                  <a:srgbClr val="1F497D"/>
                </a:solidFill>
              </a:rPr>
              <a:pPr/>
              <a:t>31</a:t>
            </a:fld>
            <a:endParaRPr lang="en-US">
              <a:solidFill>
                <a:srgbClr val="1F497D"/>
              </a:solidFill>
            </a:endParaRPr>
          </a:p>
        </p:txBody>
      </p:sp>
    </p:spTree>
    <p:extLst>
      <p:ext uri="{BB962C8B-B14F-4D97-AF65-F5344CB8AC3E}">
        <p14:creationId xmlns:p14="http://schemas.microsoft.com/office/powerpoint/2010/main" val="1160758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258" dirty="0"/>
              <a:t>Identified</a:t>
            </a:r>
            <a:r>
              <a:rPr lang="en-US" sz="5689" dirty="0"/>
              <a:t> </a:t>
            </a:r>
            <a:r>
              <a:rPr lang="en-US" sz="6258" dirty="0"/>
              <a:t>Tasks</a:t>
            </a:r>
            <a:endParaRPr lang="en-US" sz="6827" dirty="0"/>
          </a:p>
        </p:txBody>
      </p:sp>
      <p:sp>
        <p:nvSpPr>
          <p:cNvPr id="3" name="Content Placeholder 2"/>
          <p:cNvSpPr>
            <a:spLocks noGrp="1"/>
          </p:cNvSpPr>
          <p:nvPr>
            <p:ph idx="1"/>
          </p:nvPr>
        </p:nvSpPr>
        <p:spPr/>
        <p:txBody>
          <a:bodyPr>
            <a:normAutofit/>
          </a:bodyPr>
          <a:lstStyle/>
          <a:p>
            <a:pPr marL="162557" indent="0">
              <a:buNone/>
            </a:pPr>
            <a:r>
              <a:rPr lang="en-US" sz="5120" dirty="0"/>
              <a:t>Establish strategies to mitigate conflict of interest when “sole-source” agencies are allowed to offer both case management and HCBS</a:t>
            </a:r>
          </a:p>
          <a:p>
            <a:pPr lvl="2"/>
            <a:r>
              <a:rPr lang="en-US" sz="5120" dirty="0"/>
              <a:t>Disclosure</a:t>
            </a:r>
          </a:p>
          <a:p>
            <a:pPr lvl="2"/>
            <a:r>
              <a:rPr lang="en-US" sz="5120" dirty="0"/>
              <a:t>“Firewalls</a:t>
            </a:r>
            <a:r>
              <a:rPr lang="en-US" sz="4551" dirty="0"/>
              <a:t>”</a:t>
            </a:r>
          </a:p>
          <a:p>
            <a:pPr lvl="2"/>
            <a:endParaRPr lang="en-US" sz="3698"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837334" y="7369386"/>
            <a:ext cx="1408853" cy="1389685"/>
          </a:xfrm>
          <a:prstGeom prst="rect">
            <a:avLst/>
          </a:prstGeom>
        </p:spPr>
      </p:pic>
      <p:sp>
        <p:nvSpPr>
          <p:cNvPr id="5" name="Slide Number Placeholder 4"/>
          <p:cNvSpPr>
            <a:spLocks noGrp="1"/>
          </p:cNvSpPr>
          <p:nvPr>
            <p:ph type="sldNum" sz="quarter" idx="12"/>
          </p:nvPr>
        </p:nvSpPr>
        <p:spPr/>
        <p:txBody>
          <a:bodyPr/>
          <a:lstStyle/>
          <a:p>
            <a:fld id="{4D785256-E16A-4FDC-8BCF-10F1E089E688}" type="slidenum">
              <a:rPr lang="en-US" smtClean="0">
                <a:solidFill>
                  <a:srgbClr val="1F497D"/>
                </a:solidFill>
              </a:rPr>
              <a:pPr/>
              <a:t>32</a:t>
            </a:fld>
            <a:endParaRPr lang="en-US">
              <a:solidFill>
                <a:srgbClr val="1F497D"/>
              </a:solidFill>
            </a:endParaRPr>
          </a:p>
        </p:txBody>
      </p:sp>
    </p:spTree>
    <p:extLst>
      <p:ext uri="{BB962C8B-B14F-4D97-AF65-F5344CB8AC3E}">
        <p14:creationId xmlns:p14="http://schemas.microsoft.com/office/powerpoint/2010/main" val="1607897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827" dirty="0"/>
              <a:t>Identified</a:t>
            </a:r>
            <a:r>
              <a:rPr lang="en-US" sz="6258" dirty="0"/>
              <a:t> </a:t>
            </a:r>
            <a:r>
              <a:rPr lang="en-US" sz="6827" dirty="0"/>
              <a:t>Tasks</a:t>
            </a:r>
            <a:endParaRPr lang="en-US" sz="6258" dirty="0"/>
          </a:p>
        </p:txBody>
      </p:sp>
      <p:sp>
        <p:nvSpPr>
          <p:cNvPr id="3" name="Content Placeholder 2"/>
          <p:cNvSpPr>
            <a:spLocks noGrp="1"/>
          </p:cNvSpPr>
          <p:nvPr>
            <p:ph idx="1"/>
          </p:nvPr>
        </p:nvSpPr>
        <p:spPr/>
        <p:txBody>
          <a:bodyPr>
            <a:normAutofit fontScale="92500"/>
          </a:bodyPr>
          <a:lstStyle/>
          <a:p>
            <a:r>
              <a:rPr lang="en-US" sz="5120" dirty="0"/>
              <a:t>Continue to ensure recipient health, safety and welfare </a:t>
            </a:r>
          </a:p>
          <a:p>
            <a:pPr lvl="1"/>
            <a:r>
              <a:rPr lang="en-US" sz="4551" dirty="0"/>
              <a:t>Quality standards for CFCM</a:t>
            </a:r>
          </a:p>
          <a:p>
            <a:pPr lvl="1"/>
            <a:r>
              <a:rPr lang="en-US" sz="4551" dirty="0"/>
              <a:t>Excellent provider policy, certification, and compliance support </a:t>
            </a:r>
          </a:p>
          <a:p>
            <a:pPr lvl="1"/>
            <a:r>
              <a:rPr lang="en-US" sz="4551" dirty="0"/>
              <a:t>CFCM capacity-building</a:t>
            </a:r>
          </a:p>
          <a:p>
            <a:pPr lvl="1"/>
            <a:r>
              <a:rPr lang="en-US" sz="4551" dirty="0"/>
              <a:t>Ensure adequate training resources</a:t>
            </a:r>
          </a:p>
          <a:p>
            <a:pPr lvl="1"/>
            <a:r>
              <a:rPr lang="en-US" sz="4551" dirty="0"/>
              <a:t>Negotiate acuity-based rates</a:t>
            </a:r>
          </a:p>
          <a:p>
            <a:pPr lvl="1"/>
            <a:endParaRPr lang="en-US" dirty="0"/>
          </a:p>
        </p:txBody>
      </p:sp>
      <p:sp>
        <p:nvSpPr>
          <p:cNvPr id="4" name="Slide Number Placeholder 3"/>
          <p:cNvSpPr>
            <a:spLocks noGrp="1"/>
          </p:cNvSpPr>
          <p:nvPr>
            <p:ph type="sldNum" sz="quarter" idx="12"/>
          </p:nvPr>
        </p:nvSpPr>
        <p:spPr/>
        <p:txBody>
          <a:bodyPr/>
          <a:lstStyle/>
          <a:p>
            <a:fld id="{4D785256-E16A-4FDC-8BCF-10F1E089E688}" type="slidenum">
              <a:rPr lang="en-US" smtClean="0">
                <a:solidFill>
                  <a:srgbClr val="1F497D"/>
                </a:solidFill>
              </a:rPr>
              <a:pPr/>
              <a:t>33</a:t>
            </a:fld>
            <a:endParaRPr lang="en-US">
              <a:solidFill>
                <a:srgbClr val="1F497D"/>
              </a:solidFill>
            </a:endParaRPr>
          </a:p>
        </p:txBody>
      </p:sp>
    </p:spTree>
    <p:extLst>
      <p:ext uri="{BB962C8B-B14F-4D97-AF65-F5344CB8AC3E}">
        <p14:creationId xmlns:p14="http://schemas.microsoft.com/office/powerpoint/2010/main" val="1358421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7523" y="6360569"/>
            <a:ext cx="10859022" cy="1737444"/>
          </a:xfrm>
        </p:spPr>
        <p:txBody>
          <a:bodyPr>
            <a:noAutofit/>
          </a:bodyPr>
          <a:lstStyle/>
          <a:p>
            <a:r>
              <a:rPr lang="en-US" sz="6258" b="1"/>
              <a:t>Wyoming’s Conflict Free Case Management</a:t>
            </a:r>
            <a:endParaRPr lang="en-US" sz="6258" b="1" dirty="0"/>
          </a:p>
        </p:txBody>
      </p:sp>
      <p:sp>
        <p:nvSpPr>
          <p:cNvPr id="3" name="Subtitle 2"/>
          <p:cNvSpPr>
            <a:spLocks noGrp="1"/>
          </p:cNvSpPr>
          <p:nvPr>
            <p:ph type="subTitle" idx="1"/>
          </p:nvPr>
        </p:nvSpPr>
        <p:spPr>
          <a:xfrm>
            <a:off x="6757842" y="8568867"/>
            <a:ext cx="5105724" cy="868722"/>
          </a:xfrm>
        </p:spPr>
        <p:txBody>
          <a:bodyPr>
            <a:normAutofit/>
          </a:bodyPr>
          <a:lstStyle/>
          <a:p>
            <a:r>
              <a:rPr lang="en-US" sz="4551"/>
              <a:t>Roll-Out Process</a:t>
            </a:r>
            <a:endParaRPr lang="en-US" sz="455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2927" y="4250273"/>
            <a:ext cx="3151100" cy="1733106"/>
          </a:xfrm>
          <a:prstGeom prst="rect">
            <a:avLst/>
          </a:prstGeom>
        </p:spPr>
      </p:pic>
    </p:spTree>
    <p:extLst>
      <p:ext uri="{BB962C8B-B14F-4D97-AF65-F5344CB8AC3E}">
        <p14:creationId xmlns:p14="http://schemas.microsoft.com/office/powerpoint/2010/main" val="4011712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8" y="3075881"/>
            <a:ext cx="12055498" cy="1713392"/>
          </a:xfrm>
        </p:spPr>
        <p:txBody>
          <a:bodyPr>
            <a:noAutofit/>
          </a:bodyPr>
          <a:lstStyle/>
          <a:p>
            <a:pPr algn="l"/>
            <a:r>
              <a:rPr lang="en-US" sz="5689"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
            </a:r>
            <a:br>
              <a:rPr lang="en-US" sz="5689"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r>
              <a:rPr lang="en-US" sz="5689"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t>Case Management Structure Prior to Change</a:t>
            </a:r>
            <a:br>
              <a:rPr lang="en-US" sz="5689"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rPr>
            </a:br>
            <a:endParaRPr lang="en-US" sz="5689" b="1" dirty="0">
              <a:effectLst>
                <a:outerShdw blurRad="38100" dist="38100" dir="2700000" algn="tl">
                  <a:srgbClr val="000000">
                    <a:alpha val="43137"/>
                  </a:srgbClr>
                </a:outerShdw>
              </a:effectLst>
              <a:latin typeface="Segoe UI" panose="020B0502040204020203" pitchFamily="34" charset="0"/>
              <a:ea typeface="Segoe UI" panose="020B0502040204020203" pitchFamily="34" charset="0"/>
              <a:cs typeface="Segoe UI" panose="020B0502040204020203" pitchFamily="34" charset="0"/>
            </a:endParaRPr>
          </a:p>
        </p:txBody>
      </p:sp>
      <p:sp>
        <p:nvSpPr>
          <p:cNvPr id="3" name="Content Placeholder 2"/>
          <p:cNvSpPr>
            <a:spLocks noGrp="1"/>
          </p:cNvSpPr>
          <p:nvPr>
            <p:ph idx="1"/>
          </p:nvPr>
        </p:nvSpPr>
        <p:spPr>
          <a:xfrm>
            <a:off x="609675" y="4934777"/>
            <a:ext cx="12366272" cy="4770159"/>
          </a:xfrm>
        </p:spPr>
        <p:txBody>
          <a:bodyPr>
            <a:noAutofit/>
          </a:bodyPr>
          <a:lstStyle/>
          <a:p>
            <a:pPr lvl="0"/>
            <a:r>
              <a:rPr lang="en-US" dirty="0" smtClean="0">
                <a:latin typeface="Futura"/>
              </a:rPr>
              <a:t>Wyoming certifies all providers </a:t>
            </a:r>
            <a:r>
              <a:rPr lang="en-US" dirty="0">
                <a:latin typeface="Futura"/>
              </a:rPr>
              <a:t>as </a:t>
            </a:r>
            <a:r>
              <a:rPr lang="en-US" dirty="0" smtClean="0">
                <a:latin typeface="Futura"/>
              </a:rPr>
              <a:t>independent contractors</a:t>
            </a:r>
            <a:endParaRPr lang="en-US" dirty="0">
              <a:latin typeface="Futura"/>
            </a:endParaRPr>
          </a:p>
          <a:p>
            <a:pPr lvl="0"/>
            <a:r>
              <a:rPr lang="en-US" dirty="0" smtClean="0">
                <a:latin typeface="Futura"/>
              </a:rPr>
              <a:t>Providers are certified as </a:t>
            </a:r>
            <a:r>
              <a:rPr lang="en-US" dirty="0">
                <a:latin typeface="Futura"/>
              </a:rPr>
              <a:t>individuals </a:t>
            </a:r>
            <a:r>
              <a:rPr lang="en-US" dirty="0" smtClean="0">
                <a:latin typeface="Futura"/>
              </a:rPr>
              <a:t>or </a:t>
            </a:r>
            <a:r>
              <a:rPr lang="en-US" dirty="0">
                <a:latin typeface="Futura"/>
              </a:rPr>
              <a:t>agencies</a:t>
            </a:r>
          </a:p>
          <a:p>
            <a:pPr lvl="0"/>
            <a:r>
              <a:rPr lang="en-US" dirty="0" smtClean="0">
                <a:latin typeface="Futura"/>
              </a:rPr>
              <a:t>Both could provide case </a:t>
            </a:r>
            <a:r>
              <a:rPr lang="en-US" dirty="0">
                <a:latin typeface="Futura"/>
              </a:rPr>
              <a:t>management and other waiver services they were qualified </a:t>
            </a:r>
            <a:r>
              <a:rPr lang="en-US" dirty="0" smtClean="0">
                <a:latin typeface="Futura"/>
              </a:rPr>
              <a:t>for to anyone </a:t>
            </a:r>
            <a:r>
              <a:rPr lang="en-US" dirty="0">
                <a:latin typeface="Futura"/>
              </a:rPr>
              <a:t>on their </a:t>
            </a:r>
            <a:r>
              <a:rPr lang="en-US" dirty="0" smtClean="0">
                <a:latin typeface="Futura"/>
              </a:rPr>
              <a:t>caseload</a:t>
            </a:r>
            <a:endParaRPr lang="en-US" dirty="0">
              <a:latin typeface="Futura"/>
            </a:endParaRPr>
          </a:p>
        </p:txBody>
      </p:sp>
      <p:sp>
        <p:nvSpPr>
          <p:cNvPr id="4" name="Footer Placeholder 3"/>
          <p:cNvSpPr>
            <a:spLocks noGrp="1"/>
          </p:cNvSpPr>
          <p:nvPr>
            <p:ph type="ftr" sz="quarter" idx="11"/>
          </p:nvPr>
        </p:nvSpPr>
        <p:spPr>
          <a:xfrm>
            <a:off x="3808639" y="9437590"/>
            <a:ext cx="5968341" cy="267346"/>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Tree>
    <p:extLst>
      <p:ext uri="{BB962C8B-B14F-4D97-AF65-F5344CB8AC3E}">
        <p14:creationId xmlns:p14="http://schemas.microsoft.com/office/powerpoint/2010/main" val="1038384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28" y="2704995"/>
            <a:ext cx="11704320" cy="1303083"/>
          </a:xfrm>
        </p:spPr>
        <p:txBody>
          <a:bodyPr>
            <a:noAutofit/>
          </a:bodyPr>
          <a:lstStyle/>
          <a:p>
            <a:pPr algn="l"/>
            <a:r>
              <a:rPr lang="en-US" sz="5689" b="1" dirty="0">
                <a:effectLst>
                  <a:outerShdw blurRad="38100" dist="38100" dir="2700000" algn="tl">
                    <a:srgbClr val="000000">
                      <a:alpha val="43137"/>
                    </a:srgbClr>
                  </a:outerShdw>
                </a:effectLst>
              </a:rPr>
              <a:t>Issues with Model</a:t>
            </a:r>
          </a:p>
        </p:txBody>
      </p:sp>
      <p:sp>
        <p:nvSpPr>
          <p:cNvPr id="3" name="Content Placeholder 2"/>
          <p:cNvSpPr>
            <a:spLocks noGrp="1"/>
          </p:cNvSpPr>
          <p:nvPr>
            <p:ph idx="1"/>
          </p:nvPr>
        </p:nvSpPr>
        <p:spPr>
          <a:xfrm>
            <a:off x="421348" y="3970218"/>
            <a:ext cx="12379285" cy="5646692"/>
          </a:xfrm>
        </p:spPr>
        <p:txBody>
          <a:bodyPr>
            <a:normAutofit/>
          </a:bodyPr>
          <a:lstStyle/>
          <a:p>
            <a:pPr lvl="0"/>
            <a:r>
              <a:rPr lang="en-US" sz="3840" dirty="0"/>
              <a:t>Case managers and case manager agencies were essentially monitoring themselves</a:t>
            </a:r>
          </a:p>
          <a:p>
            <a:pPr lvl="0"/>
            <a:r>
              <a:rPr lang="en-US" sz="3840" dirty="0"/>
              <a:t>No real advocacy</a:t>
            </a:r>
          </a:p>
          <a:p>
            <a:pPr lvl="1"/>
            <a:r>
              <a:rPr lang="en-US" sz="3840" dirty="0"/>
              <a:t>Case managers hired by agencies were often forced with the dilemma between advocating or keeping their job</a:t>
            </a:r>
          </a:p>
          <a:p>
            <a:pPr lvl="1"/>
            <a:r>
              <a:rPr lang="en-US" sz="3840" dirty="0"/>
              <a:t>Individual case managers who were self-employed were often promoting their own waiver services</a:t>
            </a:r>
          </a:p>
          <a:p>
            <a:endParaRPr lang="en-US" sz="384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6" name="Footer Placeholder 3"/>
          <p:cNvSpPr>
            <a:spLocks noGrp="1"/>
          </p:cNvSpPr>
          <p:nvPr>
            <p:ph type="ftr" sz="quarter" idx="11"/>
          </p:nvPr>
        </p:nvSpPr>
        <p:spPr>
          <a:xfrm>
            <a:off x="3808639" y="9437590"/>
            <a:ext cx="5968341" cy="267346"/>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21061154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249" y="2887742"/>
            <a:ext cx="11931911" cy="1954624"/>
          </a:xfrm>
        </p:spPr>
        <p:txBody>
          <a:bodyPr>
            <a:noAutofit/>
          </a:bodyPr>
          <a:lstStyle/>
          <a:p>
            <a:pPr algn="l"/>
            <a:r>
              <a:rPr lang="en-US" sz="5689" b="1" dirty="0">
                <a:effectLst>
                  <a:outerShdw blurRad="38100" dist="38100" dir="2700000" algn="tl">
                    <a:srgbClr val="000000">
                      <a:alpha val="43137"/>
                    </a:srgbClr>
                  </a:outerShdw>
                </a:effectLst>
              </a:rPr>
              <a:t>Challenges in Trying to Change the System</a:t>
            </a:r>
          </a:p>
        </p:txBody>
      </p:sp>
      <p:sp>
        <p:nvSpPr>
          <p:cNvPr id="3" name="Content Placeholder 2"/>
          <p:cNvSpPr>
            <a:spLocks noGrp="1"/>
          </p:cNvSpPr>
          <p:nvPr>
            <p:ph idx="1"/>
          </p:nvPr>
        </p:nvSpPr>
        <p:spPr>
          <a:xfrm>
            <a:off x="1072889" y="5093980"/>
            <a:ext cx="11403957" cy="3444358"/>
          </a:xfrm>
        </p:spPr>
        <p:txBody>
          <a:bodyPr>
            <a:noAutofit/>
          </a:bodyPr>
          <a:lstStyle/>
          <a:p>
            <a:pPr lvl="0"/>
            <a:r>
              <a:rPr lang="en-US" sz="5120" dirty="0"/>
              <a:t>We received many concerns from individual case managers, agencies that employed case managers, guardians, and participants</a:t>
            </a:r>
          </a:p>
          <a:p>
            <a:pPr marL="0" indent="0" algn="ctr">
              <a:buNone/>
            </a:pPr>
            <a:r>
              <a:rPr lang="en-US" sz="5120"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6" name="Footer Placeholder 3"/>
          <p:cNvSpPr>
            <a:spLocks noGrp="1"/>
          </p:cNvSpPr>
          <p:nvPr>
            <p:ph type="ftr" sz="quarter" idx="11"/>
          </p:nvPr>
        </p:nvSpPr>
        <p:spPr>
          <a:xfrm>
            <a:off x="3518230" y="9437590"/>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3271162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168" y="2822779"/>
            <a:ext cx="12800633" cy="7303912"/>
          </a:xfrm>
        </p:spPr>
        <p:txBody>
          <a:bodyPr>
            <a:normAutofit/>
          </a:bodyPr>
          <a:lstStyle/>
          <a:p>
            <a:pPr marL="0" indent="0">
              <a:spcAft>
                <a:spcPts val="853"/>
              </a:spcAft>
              <a:buNone/>
            </a:pPr>
            <a:r>
              <a:rPr lang="en-US" b="1" dirty="0" smtClean="0">
                <a:effectLst>
                  <a:outerShdw blurRad="38100" dist="38100" dir="2700000" algn="tl">
                    <a:srgbClr val="000000">
                      <a:alpha val="43137"/>
                    </a:srgbClr>
                  </a:outerShdw>
                </a:effectLst>
              </a:rPr>
              <a:t>Concerns Included:</a:t>
            </a:r>
          </a:p>
          <a:p>
            <a:r>
              <a:rPr lang="en-US" sz="3627" dirty="0"/>
              <a:t>Loss of income for the case manager</a:t>
            </a:r>
          </a:p>
          <a:p>
            <a:r>
              <a:rPr lang="en-US" sz="3627" dirty="0"/>
              <a:t>Loss of either a case manager or a provider for the participant and guardian</a:t>
            </a:r>
          </a:p>
          <a:p>
            <a:r>
              <a:rPr lang="en-US" sz="3627" dirty="0"/>
              <a:t>Loss of income from case management services for agencies that employed case managers</a:t>
            </a:r>
          </a:p>
          <a:p>
            <a:pPr lvl="0"/>
            <a:r>
              <a:rPr lang="en-US" sz="3627" dirty="0"/>
              <a:t>Loss of benefits for case managers employed by agencies that had built up retirement and/or insurance</a:t>
            </a:r>
          </a:p>
          <a:p>
            <a:pPr>
              <a:spcAft>
                <a:spcPts val="853"/>
              </a:spcAft>
            </a:pPr>
            <a:r>
              <a:rPr lang="en-US" sz="3627" dirty="0"/>
              <a:t>Loss of case managers</a:t>
            </a:r>
          </a:p>
          <a:p>
            <a:pPr marL="0" indent="0" algn="ctr">
              <a:buNone/>
            </a:pPr>
            <a:r>
              <a:rPr lang="en-US" sz="3627" i="1" dirty="0"/>
              <a:t>All of the above led to legislative concerns</a:t>
            </a:r>
          </a:p>
          <a:p>
            <a:endParaRPr lang="en-US" sz="3698"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6"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1475450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528" y="3139356"/>
            <a:ext cx="11704320" cy="868722"/>
          </a:xfrm>
        </p:spPr>
        <p:txBody>
          <a:bodyPr>
            <a:noAutofit/>
          </a:bodyPr>
          <a:lstStyle/>
          <a:p>
            <a:pPr algn="l"/>
            <a:r>
              <a:rPr lang="en-US" sz="5689" b="1" dirty="0">
                <a:effectLst>
                  <a:outerShdw blurRad="38100" dist="38100" dir="2700000" algn="tl">
                    <a:srgbClr val="000000">
                      <a:alpha val="43137"/>
                    </a:srgbClr>
                  </a:outerShdw>
                </a:effectLst>
              </a:rPr>
              <a:t>Approach</a:t>
            </a:r>
          </a:p>
        </p:txBody>
      </p:sp>
      <p:sp>
        <p:nvSpPr>
          <p:cNvPr id="3" name="Content Placeholder 2"/>
          <p:cNvSpPr>
            <a:spLocks noGrp="1"/>
          </p:cNvSpPr>
          <p:nvPr>
            <p:ph idx="1"/>
          </p:nvPr>
        </p:nvSpPr>
        <p:spPr>
          <a:xfrm>
            <a:off x="638528" y="4659620"/>
            <a:ext cx="11704320" cy="3474887"/>
          </a:xfrm>
        </p:spPr>
        <p:txBody>
          <a:bodyPr>
            <a:normAutofit/>
          </a:bodyPr>
          <a:lstStyle/>
          <a:p>
            <a:r>
              <a:rPr lang="en-US" dirty="0" smtClean="0"/>
              <a:t>Wyoming </a:t>
            </a:r>
            <a:r>
              <a:rPr lang="en-US" dirty="0"/>
              <a:t>was already looking into changes to the case management </a:t>
            </a:r>
            <a:r>
              <a:rPr lang="en-US" dirty="0" smtClean="0"/>
              <a:t>system, which was part of a legislative mandated waiver re-design of the entire Medicaid Waiver System that included waiver case management services</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332878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43" y="390599"/>
            <a:ext cx="12519545" cy="1382785"/>
          </a:xfrm>
        </p:spPr>
        <p:txBody>
          <a:bodyPr>
            <a:normAutofit/>
          </a:bodyPr>
          <a:lstStyle/>
          <a:p>
            <a:r>
              <a:rPr lang="en-US" dirty="0" smtClean="0"/>
              <a:t>Other Considerations</a:t>
            </a:r>
            <a:endParaRPr lang="en-US" dirty="0"/>
          </a:p>
        </p:txBody>
      </p:sp>
      <p:sp>
        <p:nvSpPr>
          <p:cNvPr id="3" name="Content Placeholder 2"/>
          <p:cNvSpPr>
            <a:spLocks noGrp="1"/>
          </p:cNvSpPr>
          <p:nvPr>
            <p:ph idx="1"/>
          </p:nvPr>
        </p:nvSpPr>
        <p:spPr>
          <a:xfrm>
            <a:off x="650240" y="2273857"/>
            <a:ext cx="11186160" cy="6679740"/>
          </a:xfrm>
        </p:spPr>
        <p:txBody>
          <a:bodyPr>
            <a:normAutofit/>
          </a:bodyPr>
          <a:lstStyle/>
          <a:p>
            <a:pPr marL="457200" indent="-457200"/>
            <a:r>
              <a:rPr lang="en-US" dirty="0" smtClean="0"/>
              <a:t>Unlike settings, no transition, became </a:t>
            </a:r>
            <a:r>
              <a:rPr lang="en-US" dirty="0"/>
              <a:t>effective </a:t>
            </a:r>
            <a:r>
              <a:rPr lang="en-US" dirty="0" smtClean="0"/>
              <a:t>3/17/14</a:t>
            </a:r>
          </a:p>
          <a:p>
            <a:pPr marL="879850" lvl="1" indent="-457200"/>
            <a:r>
              <a:rPr lang="en-US" dirty="0" smtClean="0"/>
              <a:t>CMS appears to be drawing a line at the waiver renewal, but the line could change</a:t>
            </a:r>
            <a:endParaRPr lang="en-US" dirty="0"/>
          </a:p>
          <a:p>
            <a:pPr marL="457200" indent="-457200"/>
            <a:r>
              <a:rPr lang="en-US" dirty="0" smtClean="0"/>
              <a:t>Rules </a:t>
            </a:r>
            <a:r>
              <a:rPr lang="en-US" dirty="0" err="1" smtClean="0"/>
              <a:t>address“case</a:t>
            </a:r>
            <a:r>
              <a:rPr lang="en-US" dirty="0" smtClean="0"/>
              <a:t> management”</a:t>
            </a:r>
          </a:p>
          <a:p>
            <a:pPr marL="879850" lvl="1" indent="-457200"/>
            <a:r>
              <a:rPr lang="en-US" dirty="0" smtClean="0"/>
              <a:t>Does not explicitly discuss implications of whether case management is paid as an administrative cost or with non-federal dollars.</a:t>
            </a:r>
          </a:p>
          <a:p>
            <a:pPr marL="879850" lvl="1" indent="-457200"/>
            <a:r>
              <a:rPr lang="en-US" dirty="0" smtClean="0"/>
              <a:t>CMS has made it clear that if the individual is receiving funds under one of the authorities, the rules apply to the person and all of the supports they receive.</a:t>
            </a:r>
            <a:r>
              <a:rPr lang="en-US" dirty="0"/>
              <a:t> </a:t>
            </a:r>
            <a:r>
              <a:rPr lang="en-US" i="1" dirty="0" smtClean="0"/>
              <a:t>State only dollars will not buy an exemption.</a:t>
            </a:r>
          </a:p>
          <a:p>
            <a:pPr marL="650230" lvl="1"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D77BC73A-42AB-4FA8-A606-75809C6A5D45}" type="slidenum">
              <a:rPr lang="en-US" smtClean="0"/>
              <a:pPr/>
              <a:t>4</a:t>
            </a:fld>
            <a:endParaRPr lang="en-US"/>
          </a:p>
        </p:txBody>
      </p:sp>
      <p:pic>
        <p:nvPicPr>
          <p:cNvPr id="5" name="Picture 4" descr="HCBS_Logosma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9440" y="650240"/>
            <a:ext cx="975360" cy="1300480"/>
          </a:xfrm>
          <a:prstGeom prst="rect">
            <a:avLst/>
          </a:prstGeom>
          <a:noFill/>
          <a:ln>
            <a:noFill/>
          </a:ln>
        </p:spPr>
      </p:pic>
    </p:spTree>
    <p:extLst>
      <p:ext uri="{BB962C8B-B14F-4D97-AF65-F5344CB8AC3E}">
        <p14:creationId xmlns:p14="http://schemas.microsoft.com/office/powerpoint/2010/main" val="2692847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250" y="4814691"/>
            <a:ext cx="12596466" cy="4777970"/>
          </a:xfrm>
        </p:spPr>
        <p:txBody>
          <a:bodyPr>
            <a:normAutofit fontScale="92500" lnSpcReduction="10000"/>
          </a:bodyPr>
          <a:lstStyle/>
          <a:p>
            <a:pPr lvl="0"/>
            <a:r>
              <a:rPr lang="en-US" dirty="0"/>
              <a:t>Wyoming wanted to increase </a:t>
            </a:r>
            <a:r>
              <a:rPr lang="en-US" dirty="0" smtClean="0"/>
              <a:t>case management qualifications </a:t>
            </a:r>
            <a:r>
              <a:rPr lang="en-US" dirty="0"/>
              <a:t>along with exploring available </a:t>
            </a:r>
            <a:r>
              <a:rPr lang="en-US" dirty="0" smtClean="0"/>
              <a:t>case management models</a:t>
            </a:r>
            <a:endParaRPr lang="en-US" dirty="0"/>
          </a:p>
          <a:p>
            <a:pPr lvl="0"/>
            <a:r>
              <a:rPr lang="en-US" dirty="0"/>
              <a:t>Contracted with </a:t>
            </a:r>
            <a:r>
              <a:rPr lang="en-US" dirty="0" smtClean="0"/>
              <a:t>National Association of State Directors of Developmental Disabilities Services (NASDDDS)</a:t>
            </a:r>
            <a:endParaRPr lang="en-US" dirty="0"/>
          </a:p>
          <a:p>
            <a:pPr lvl="0"/>
            <a:r>
              <a:rPr lang="en-US" dirty="0"/>
              <a:t>Consultant came to Wyoming and met with </a:t>
            </a:r>
            <a:r>
              <a:rPr lang="en-US" dirty="0" smtClean="0"/>
              <a:t>Wyoming Department of Health (WDH) </a:t>
            </a:r>
            <a:r>
              <a:rPr lang="en-US" dirty="0"/>
              <a:t>leaders to describe different approved case management models</a:t>
            </a: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8" name="Title 1"/>
          <p:cNvSpPr>
            <a:spLocks noGrp="1"/>
          </p:cNvSpPr>
          <p:nvPr>
            <p:ph type="title"/>
          </p:nvPr>
        </p:nvSpPr>
        <p:spPr>
          <a:xfrm>
            <a:off x="638528" y="2979602"/>
            <a:ext cx="11704320" cy="1520263"/>
          </a:xfrm>
        </p:spPr>
        <p:txBody>
          <a:bodyPr>
            <a:noAutofit/>
          </a:bodyPr>
          <a:lstStyle/>
          <a:p>
            <a:pPr algn="l"/>
            <a:r>
              <a:rPr lang="en-US" sz="5689" b="1" dirty="0">
                <a:effectLst>
                  <a:outerShdw blurRad="38100" dist="38100" dir="2700000" algn="tl">
                    <a:srgbClr val="000000">
                      <a:alpha val="43137"/>
                    </a:srgbClr>
                  </a:outerShdw>
                </a:effectLst>
              </a:rPr>
              <a:t>Research and Decision Making Process</a:t>
            </a:r>
          </a:p>
        </p:txBody>
      </p:sp>
    </p:spTree>
    <p:extLst>
      <p:ext uri="{BB962C8B-B14F-4D97-AF65-F5344CB8AC3E}">
        <p14:creationId xmlns:p14="http://schemas.microsoft.com/office/powerpoint/2010/main" val="3498186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997" y="3863132"/>
            <a:ext cx="12596466" cy="5708799"/>
          </a:xfrm>
        </p:spPr>
        <p:txBody>
          <a:bodyPr>
            <a:noAutofit/>
          </a:bodyPr>
          <a:lstStyle/>
          <a:p>
            <a:pPr lvl="0"/>
            <a:r>
              <a:rPr lang="en-US" sz="3413" dirty="0"/>
              <a:t>Stakeholder teams were developed</a:t>
            </a:r>
          </a:p>
          <a:p>
            <a:pPr lvl="0"/>
            <a:r>
              <a:rPr lang="en-US" sz="3413" dirty="0"/>
              <a:t>Conducted research on other states </a:t>
            </a:r>
          </a:p>
          <a:p>
            <a:pPr lvl="0"/>
            <a:r>
              <a:rPr lang="en-US" sz="3413" dirty="0"/>
              <a:t>Consulted with the contractor from NASDDDS</a:t>
            </a:r>
          </a:p>
          <a:p>
            <a:r>
              <a:rPr lang="en-US" sz="3413" dirty="0"/>
              <a:t>Teams met weekly and discussed:</a:t>
            </a:r>
          </a:p>
          <a:p>
            <a:pPr lvl="1"/>
            <a:r>
              <a:rPr lang="en-US" sz="2844" i="1" dirty="0"/>
              <a:t>case management models in the states researched</a:t>
            </a:r>
          </a:p>
          <a:p>
            <a:pPr lvl="1"/>
            <a:r>
              <a:rPr lang="en-US" sz="2844" i="1" dirty="0"/>
              <a:t>how case management was billed; and </a:t>
            </a:r>
          </a:p>
          <a:p>
            <a:pPr lvl="1"/>
            <a:r>
              <a:rPr lang="en-US" sz="2844" i="1" dirty="0"/>
              <a:t>qualifications for case managers in other states</a:t>
            </a:r>
          </a:p>
          <a:p>
            <a:pPr lvl="0"/>
            <a:r>
              <a:rPr lang="en-US" sz="3413" dirty="0"/>
              <a:t>Draft recommendations were developed and presented to Senior Leadership of WDH</a:t>
            </a:r>
          </a:p>
          <a:p>
            <a:endParaRPr lang="en-US" sz="3413"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8" name="Title 1"/>
          <p:cNvSpPr>
            <a:spLocks noGrp="1"/>
          </p:cNvSpPr>
          <p:nvPr>
            <p:ph type="title"/>
          </p:nvPr>
        </p:nvSpPr>
        <p:spPr>
          <a:xfrm>
            <a:off x="254997" y="2822778"/>
            <a:ext cx="11704320" cy="1110323"/>
          </a:xfrm>
        </p:spPr>
        <p:txBody>
          <a:bodyPr>
            <a:noAutofit/>
          </a:bodyPr>
          <a:lstStyle/>
          <a:p>
            <a:pPr algn="l"/>
            <a:r>
              <a:rPr lang="en-US" sz="5689" b="1" dirty="0">
                <a:effectLst>
                  <a:outerShdw blurRad="38100" dist="38100" dir="2700000" algn="tl">
                    <a:srgbClr val="000000">
                      <a:alpha val="43137"/>
                    </a:srgbClr>
                  </a:outerShdw>
                </a:effectLst>
              </a:rPr>
              <a:t>Research Continued</a:t>
            </a:r>
          </a:p>
        </p:txBody>
      </p:sp>
    </p:spTree>
    <p:extLst>
      <p:ext uri="{BB962C8B-B14F-4D97-AF65-F5344CB8AC3E}">
        <p14:creationId xmlns:p14="http://schemas.microsoft.com/office/powerpoint/2010/main" val="8299690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528" y="4225259"/>
            <a:ext cx="11727744" cy="4343609"/>
          </a:xfrm>
        </p:spPr>
        <p:txBody>
          <a:bodyPr>
            <a:noAutofit/>
          </a:bodyPr>
          <a:lstStyle/>
          <a:p>
            <a:pPr lvl="0"/>
            <a:r>
              <a:rPr lang="en-US" sz="4267" dirty="0"/>
              <a:t>The senior leadership team met to discuss recommendations of the case management team</a:t>
            </a:r>
          </a:p>
          <a:p>
            <a:pPr lvl="0"/>
            <a:r>
              <a:rPr lang="en-US" sz="4267" dirty="0"/>
              <a:t>Final decisions were made regarding case management qualifications and the model to be used</a:t>
            </a:r>
          </a:p>
          <a:p>
            <a:endParaRPr lang="en-US" sz="4267"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8" name="Title 1"/>
          <p:cNvSpPr>
            <a:spLocks noGrp="1"/>
          </p:cNvSpPr>
          <p:nvPr>
            <p:ph type="title"/>
          </p:nvPr>
        </p:nvSpPr>
        <p:spPr>
          <a:xfrm>
            <a:off x="421348" y="2968856"/>
            <a:ext cx="11704320" cy="1110323"/>
          </a:xfrm>
        </p:spPr>
        <p:txBody>
          <a:bodyPr>
            <a:noAutofit/>
          </a:bodyPr>
          <a:lstStyle/>
          <a:p>
            <a:pPr algn="l"/>
            <a:r>
              <a:rPr lang="en-US" sz="5689" b="1" dirty="0">
                <a:effectLst>
                  <a:outerShdw blurRad="38100" dist="38100" dir="2700000" algn="tl">
                    <a:srgbClr val="000000">
                      <a:alpha val="43137"/>
                    </a:srgbClr>
                  </a:outerShdw>
                </a:effectLst>
              </a:rPr>
              <a:t>Research Continued</a:t>
            </a:r>
          </a:p>
        </p:txBody>
      </p:sp>
    </p:spTree>
    <p:extLst>
      <p:ext uri="{BB962C8B-B14F-4D97-AF65-F5344CB8AC3E}">
        <p14:creationId xmlns:p14="http://schemas.microsoft.com/office/powerpoint/2010/main" val="40796401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348" y="4327746"/>
            <a:ext cx="11704320" cy="5070127"/>
          </a:xfrm>
        </p:spPr>
        <p:txBody>
          <a:bodyPr>
            <a:normAutofit/>
          </a:bodyPr>
          <a:lstStyle/>
          <a:p>
            <a:pPr lvl="0"/>
            <a:r>
              <a:rPr lang="en-US" dirty="0"/>
              <a:t>Developed draft </a:t>
            </a:r>
            <a:r>
              <a:rPr lang="en-US" dirty="0" smtClean="0"/>
              <a:t>case management model</a:t>
            </a:r>
          </a:p>
          <a:p>
            <a:pPr lvl="0"/>
            <a:r>
              <a:rPr lang="en-US" dirty="0" smtClean="0"/>
              <a:t>Received </a:t>
            </a:r>
            <a:r>
              <a:rPr lang="en-US" dirty="0"/>
              <a:t>guidance </a:t>
            </a:r>
            <a:r>
              <a:rPr lang="en-US" dirty="0" smtClean="0"/>
              <a:t>on </a:t>
            </a:r>
            <a:r>
              <a:rPr lang="en-US" dirty="0"/>
              <a:t>proposed model from WDH attorney and </a:t>
            </a:r>
            <a:r>
              <a:rPr lang="en-US" dirty="0" smtClean="0"/>
              <a:t>Attorney General</a:t>
            </a:r>
            <a:endParaRPr lang="en-US" dirty="0"/>
          </a:p>
          <a:p>
            <a:pPr lvl="0"/>
            <a:r>
              <a:rPr lang="en-US" dirty="0"/>
              <a:t>Proposals </a:t>
            </a:r>
            <a:r>
              <a:rPr lang="en-US" dirty="0" smtClean="0"/>
              <a:t>were met </a:t>
            </a:r>
            <a:r>
              <a:rPr lang="en-US" dirty="0"/>
              <a:t>with a great deal of </a:t>
            </a:r>
            <a:r>
              <a:rPr lang="en-US" dirty="0" smtClean="0"/>
              <a:t>negative response and resulted in legislative </a:t>
            </a:r>
            <a:r>
              <a:rPr lang="en-US" dirty="0"/>
              <a:t>push </a:t>
            </a:r>
            <a:r>
              <a:rPr lang="en-US" dirty="0" smtClean="0"/>
              <a:t>back</a:t>
            </a:r>
            <a:endParaRPr lang="en-US" dirty="0"/>
          </a:p>
          <a:p>
            <a:r>
              <a:rPr lang="en-US" dirty="0" smtClean="0"/>
              <a:t>Senior leaders spoke to legislators during the legislative session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8" name="Title 1"/>
          <p:cNvSpPr>
            <a:spLocks noGrp="1"/>
          </p:cNvSpPr>
          <p:nvPr>
            <p:ph type="title"/>
          </p:nvPr>
        </p:nvSpPr>
        <p:spPr>
          <a:xfrm>
            <a:off x="254997" y="2822778"/>
            <a:ext cx="11704320" cy="1110323"/>
          </a:xfrm>
        </p:spPr>
        <p:txBody>
          <a:bodyPr>
            <a:noAutofit/>
          </a:bodyPr>
          <a:lstStyle/>
          <a:p>
            <a:pPr algn="l"/>
            <a:r>
              <a:rPr lang="en-US" sz="5689" b="1" dirty="0">
                <a:effectLst>
                  <a:outerShdw blurRad="38100" dist="38100" dir="2700000" algn="tl">
                    <a:srgbClr val="000000">
                      <a:alpha val="43137"/>
                    </a:srgbClr>
                  </a:outerShdw>
                </a:effectLst>
              </a:rPr>
              <a:t>Process to Implementation</a:t>
            </a:r>
          </a:p>
        </p:txBody>
      </p:sp>
    </p:spTree>
    <p:extLst>
      <p:ext uri="{BB962C8B-B14F-4D97-AF65-F5344CB8AC3E}">
        <p14:creationId xmlns:p14="http://schemas.microsoft.com/office/powerpoint/2010/main" val="2119768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9312" y="4442440"/>
            <a:ext cx="11917534" cy="4343610"/>
          </a:xfrm>
        </p:spPr>
        <p:txBody>
          <a:bodyPr>
            <a:noAutofit/>
          </a:bodyPr>
          <a:lstStyle/>
          <a:p>
            <a:pPr defTabSz="496703">
              <a:spcAft>
                <a:spcPts val="2560"/>
              </a:spcAft>
            </a:pPr>
            <a:r>
              <a:rPr lang="en-US" sz="4267" dirty="0"/>
              <a:t>Around the same time the Wyoming Legislature was meeting, CMS made conflict free case management a requirement</a:t>
            </a:r>
          </a:p>
          <a:p>
            <a:pPr defTabSz="564436"/>
            <a:r>
              <a:rPr lang="en-US" sz="4267" dirty="0"/>
              <a:t>Legislature made final decisions on the  model and case management qualifications</a:t>
            </a:r>
          </a:p>
          <a:p>
            <a:pPr lvl="0"/>
            <a:endParaRPr lang="en-US" sz="4267" dirty="0"/>
          </a:p>
          <a:p>
            <a:endParaRPr lang="en-US" sz="4267"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6" name="Title 1"/>
          <p:cNvSpPr>
            <a:spLocks noGrp="1"/>
          </p:cNvSpPr>
          <p:nvPr>
            <p:ph type="title"/>
          </p:nvPr>
        </p:nvSpPr>
        <p:spPr>
          <a:xfrm>
            <a:off x="204167" y="3093927"/>
            <a:ext cx="11704320" cy="1110323"/>
          </a:xfrm>
        </p:spPr>
        <p:txBody>
          <a:bodyPr>
            <a:noAutofit/>
          </a:bodyPr>
          <a:lstStyle/>
          <a:p>
            <a:pPr algn="l"/>
            <a:r>
              <a:rPr lang="en-US" sz="5689" b="1" dirty="0">
                <a:effectLst>
                  <a:outerShdw blurRad="38100" dist="38100" dir="2700000" algn="tl">
                    <a:srgbClr val="000000">
                      <a:alpha val="43137"/>
                    </a:srgbClr>
                  </a:outerShdw>
                </a:effectLst>
              </a:rPr>
              <a:t>Process to Implementation</a:t>
            </a:r>
          </a:p>
        </p:txBody>
      </p:sp>
    </p:spTree>
    <p:extLst>
      <p:ext uri="{BB962C8B-B14F-4D97-AF65-F5344CB8AC3E}">
        <p14:creationId xmlns:p14="http://schemas.microsoft.com/office/powerpoint/2010/main" val="770334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323" y="4439507"/>
            <a:ext cx="11704320" cy="4995150"/>
          </a:xfrm>
        </p:spPr>
        <p:txBody>
          <a:bodyPr>
            <a:normAutofit/>
          </a:bodyPr>
          <a:lstStyle/>
          <a:p>
            <a:pPr lvl="0"/>
            <a:r>
              <a:rPr lang="en-US" dirty="0" smtClean="0"/>
              <a:t>Created internal BHD staff team who developed process for reviewing qualifications, grandfathering in for some case managers with the expectation of increased college coursework</a:t>
            </a:r>
          </a:p>
          <a:p>
            <a:pPr lvl="0"/>
            <a:r>
              <a:rPr lang="en-US" dirty="0" smtClean="0"/>
              <a:t>BHD staff team developed a full implementation roll-out process which started July 1,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
        <p:nvSpPr>
          <p:cNvPr id="8" name="Title 1"/>
          <p:cNvSpPr>
            <a:spLocks noGrp="1"/>
          </p:cNvSpPr>
          <p:nvPr>
            <p:ph type="title"/>
          </p:nvPr>
        </p:nvSpPr>
        <p:spPr>
          <a:xfrm>
            <a:off x="254997" y="2822778"/>
            <a:ext cx="11704320" cy="1110323"/>
          </a:xfrm>
        </p:spPr>
        <p:txBody>
          <a:bodyPr>
            <a:noAutofit/>
          </a:bodyPr>
          <a:lstStyle/>
          <a:p>
            <a:pPr algn="l"/>
            <a:r>
              <a:rPr lang="en-US" sz="5689" b="1" dirty="0">
                <a:effectLst>
                  <a:outerShdw blurRad="38100" dist="38100" dir="2700000" algn="tl">
                    <a:srgbClr val="000000">
                      <a:alpha val="43137"/>
                    </a:srgbClr>
                  </a:outerShdw>
                </a:effectLst>
              </a:rPr>
              <a:t>Process to Implementation</a:t>
            </a:r>
          </a:p>
        </p:txBody>
      </p:sp>
    </p:spTree>
    <p:extLst>
      <p:ext uri="{BB962C8B-B14F-4D97-AF65-F5344CB8AC3E}">
        <p14:creationId xmlns:p14="http://schemas.microsoft.com/office/powerpoint/2010/main" val="610413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6362" y="3996976"/>
            <a:ext cx="9676242" cy="4560789"/>
          </a:xfrm>
        </p:spPr>
        <p:txBody>
          <a:bodyPr>
            <a:noAutofit/>
          </a:bodyPr>
          <a:lstStyle/>
          <a:p>
            <a:pPr marL="0" indent="0" algn="ctr">
              <a:buNone/>
            </a:pPr>
            <a:r>
              <a:rPr lang="en-US" sz="5973" b="1" dirty="0"/>
              <a:t>Full roll-out was completed on July 1, 2015, at which time the entire case management system was conflict free </a:t>
            </a:r>
          </a:p>
          <a:p>
            <a:pPr algn="ctr"/>
            <a:endParaRPr lang="en-US" sz="5973" b="1" dirty="0"/>
          </a:p>
        </p:txBody>
      </p:sp>
      <p:sp>
        <p:nvSpPr>
          <p:cNvPr id="5" name="Title 1"/>
          <p:cNvSpPr>
            <a:spLocks noGrp="1"/>
          </p:cNvSpPr>
          <p:nvPr>
            <p:ph type="title"/>
          </p:nvPr>
        </p:nvSpPr>
        <p:spPr>
          <a:xfrm>
            <a:off x="421348" y="2922176"/>
            <a:ext cx="11704320" cy="1110323"/>
          </a:xfrm>
        </p:spPr>
        <p:txBody>
          <a:bodyPr>
            <a:noAutofit/>
          </a:bodyPr>
          <a:lstStyle/>
          <a:p>
            <a:pPr algn="l"/>
            <a:r>
              <a:rPr lang="en-US" sz="5689" b="1" dirty="0">
                <a:effectLst>
                  <a:outerShdw blurRad="38100" dist="38100" dir="2700000" algn="tl">
                    <a:srgbClr val="000000">
                      <a:alpha val="43137"/>
                    </a:srgbClr>
                  </a:outerShdw>
                </a:effectLst>
              </a:rPr>
              <a:t>Implementation</a:t>
            </a:r>
          </a:p>
        </p:txBody>
      </p:sp>
      <p:sp>
        <p:nvSpPr>
          <p:cNvPr id="6"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1272193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50" y="3088737"/>
            <a:ext cx="12596466" cy="1520263"/>
          </a:xfrm>
        </p:spPr>
        <p:txBody>
          <a:bodyPr>
            <a:noAutofit/>
          </a:bodyPr>
          <a:lstStyle/>
          <a:p>
            <a:pPr algn="l"/>
            <a:r>
              <a:rPr lang="en-US" sz="5689" b="1" dirty="0">
                <a:effectLst>
                  <a:outerShdw blurRad="38100" dist="38100" dir="2700000" algn="tl">
                    <a:srgbClr val="000000">
                      <a:alpha val="43137"/>
                    </a:srgbClr>
                  </a:outerShdw>
                </a:effectLst>
              </a:rPr>
              <a:t/>
            </a:r>
            <a:br>
              <a:rPr lang="en-US" sz="5689" b="1" dirty="0">
                <a:effectLst>
                  <a:outerShdw blurRad="38100" dist="38100" dir="2700000" algn="tl">
                    <a:srgbClr val="000000">
                      <a:alpha val="43137"/>
                    </a:srgbClr>
                  </a:outerShdw>
                </a:effectLst>
              </a:rPr>
            </a:br>
            <a:r>
              <a:rPr lang="en-US" sz="5689" b="1" dirty="0">
                <a:effectLst>
                  <a:outerShdw blurRad="38100" dist="38100" dir="2700000" algn="tl">
                    <a:srgbClr val="000000">
                      <a:alpha val="43137"/>
                    </a:srgbClr>
                  </a:outerShdw>
                </a:effectLst>
              </a:rPr>
              <a:t>Actual or Potential Benefits/Drawbacks from Changes</a:t>
            </a:r>
            <a:br>
              <a:rPr lang="en-US" sz="5689" b="1" dirty="0">
                <a:effectLst>
                  <a:outerShdw blurRad="38100" dist="38100" dir="2700000" algn="tl">
                    <a:srgbClr val="000000">
                      <a:alpha val="43137"/>
                    </a:srgbClr>
                  </a:outerShdw>
                </a:effectLst>
              </a:rPr>
            </a:br>
            <a:endParaRPr lang="en-US" sz="5689"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36571" y="4840735"/>
            <a:ext cx="12596464" cy="4751926"/>
          </a:xfrm>
        </p:spPr>
        <p:txBody>
          <a:bodyPr>
            <a:normAutofit lnSpcReduction="10000"/>
          </a:bodyPr>
          <a:lstStyle/>
          <a:p>
            <a:pPr marL="0" indent="0">
              <a:spcAft>
                <a:spcPts val="853"/>
              </a:spcAft>
              <a:buNone/>
            </a:pPr>
            <a:r>
              <a:rPr lang="en-US" sz="4267" b="1" i="1" dirty="0">
                <a:effectLst>
                  <a:outerShdw blurRad="38100" dist="38100" dir="2700000" algn="tl">
                    <a:srgbClr val="000000">
                      <a:alpha val="43137"/>
                    </a:srgbClr>
                  </a:outerShdw>
                </a:effectLst>
              </a:rPr>
              <a:t>Actual Benefits</a:t>
            </a:r>
          </a:p>
          <a:p>
            <a:pPr lvl="0"/>
            <a:r>
              <a:rPr lang="en-US" sz="3840" dirty="0"/>
              <a:t>Improved advocacy for participants </a:t>
            </a:r>
          </a:p>
          <a:p>
            <a:pPr lvl="0"/>
            <a:r>
              <a:rPr lang="en-US" sz="3840" dirty="0"/>
              <a:t>Improved choices in services that best meet needs and wishes of participants </a:t>
            </a:r>
            <a:r>
              <a:rPr lang="en-US" sz="3840" i="1" dirty="0"/>
              <a:t>(person-centered planning)</a:t>
            </a:r>
          </a:p>
          <a:p>
            <a:pPr lvl="0"/>
            <a:r>
              <a:rPr lang="en-US" sz="3840" dirty="0"/>
              <a:t>Increased independence for participants</a:t>
            </a:r>
          </a:p>
          <a:p>
            <a:pPr lvl="0"/>
            <a:r>
              <a:rPr lang="en-US" sz="3840" dirty="0"/>
              <a:t>Positive feedback received from the case managers on aspects of the change</a:t>
            </a:r>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1657030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528" y="3356538"/>
            <a:ext cx="11704320" cy="5429511"/>
          </a:xfrm>
        </p:spPr>
        <p:txBody>
          <a:bodyPr>
            <a:normAutofit lnSpcReduction="10000"/>
          </a:bodyPr>
          <a:lstStyle/>
          <a:p>
            <a:pPr marL="0" indent="0">
              <a:spcAft>
                <a:spcPts val="853"/>
              </a:spcAft>
              <a:buNone/>
            </a:pPr>
            <a:r>
              <a:rPr lang="en-US" b="1" i="1" dirty="0" smtClean="0">
                <a:effectLst>
                  <a:outerShdw blurRad="38100" dist="38100" dir="2700000" algn="tl">
                    <a:srgbClr val="000000">
                      <a:alpha val="43137"/>
                    </a:srgbClr>
                  </a:outerShdw>
                </a:effectLst>
              </a:rPr>
              <a:t>Actual Drawbacks</a:t>
            </a:r>
            <a:endParaRPr lang="en-US" b="1" i="1" dirty="0">
              <a:effectLst>
                <a:outerShdw blurRad="38100" dist="38100" dir="2700000" algn="tl">
                  <a:srgbClr val="000000">
                    <a:alpha val="43137"/>
                  </a:srgbClr>
                </a:outerShdw>
              </a:effectLst>
            </a:endParaRPr>
          </a:p>
          <a:p>
            <a:pPr lvl="0"/>
            <a:r>
              <a:rPr lang="en-US" sz="3698" dirty="0"/>
              <a:t>Loss of benefit packages for case managers that left agencies</a:t>
            </a:r>
          </a:p>
          <a:p>
            <a:pPr lvl="0"/>
            <a:r>
              <a:rPr lang="en-US" sz="3698" dirty="0"/>
              <a:t>Some difficulty with communication for case managers who are no longer employed with agencies</a:t>
            </a:r>
          </a:p>
          <a:p>
            <a:pPr lvl="0"/>
            <a:r>
              <a:rPr lang="en-US" sz="3698" dirty="0"/>
              <a:t>Agencies are unhappy that teams are discussing other available waiver service options and/or other providers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38588155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67" y="2870959"/>
            <a:ext cx="11704320" cy="1303083"/>
          </a:xfrm>
        </p:spPr>
        <p:txBody>
          <a:bodyPr>
            <a:noAutofit/>
          </a:bodyPr>
          <a:lstStyle/>
          <a:p>
            <a:pPr algn="l"/>
            <a:r>
              <a:rPr lang="en-US" sz="5689" b="1" dirty="0">
                <a:effectLst>
                  <a:outerShdw blurRad="38100" dist="38100" dir="2700000" algn="tl">
                    <a:srgbClr val="000000">
                      <a:alpha val="43137"/>
                    </a:srgbClr>
                  </a:outerShdw>
                </a:effectLst>
              </a:rPr>
              <a:t>Lessons for Other States</a:t>
            </a:r>
          </a:p>
        </p:txBody>
      </p:sp>
      <p:sp>
        <p:nvSpPr>
          <p:cNvPr id="3" name="Content Placeholder 2"/>
          <p:cNvSpPr>
            <a:spLocks noGrp="1"/>
          </p:cNvSpPr>
          <p:nvPr>
            <p:ph idx="1"/>
          </p:nvPr>
        </p:nvSpPr>
        <p:spPr>
          <a:xfrm>
            <a:off x="638528" y="4225260"/>
            <a:ext cx="11704320" cy="4777970"/>
          </a:xfrm>
        </p:spPr>
        <p:txBody>
          <a:bodyPr>
            <a:normAutofit fontScale="92500"/>
          </a:bodyPr>
          <a:lstStyle/>
          <a:p>
            <a:pPr lvl="0"/>
            <a:r>
              <a:rPr lang="en-US" dirty="0"/>
              <a:t>Ensure </a:t>
            </a:r>
            <a:r>
              <a:rPr lang="en-US" dirty="0" smtClean="0"/>
              <a:t>there are legislators on </a:t>
            </a:r>
            <a:r>
              <a:rPr lang="en-US" dirty="0"/>
              <a:t>the stakeholder </a:t>
            </a:r>
            <a:r>
              <a:rPr lang="en-US" dirty="0" smtClean="0"/>
              <a:t>team</a:t>
            </a:r>
            <a:endParaRPr lang="en-US" dirty="0"/>
          </a:p>
          <a:p>
            <a:pPr lvl="0"/>
            <a:r>
              <a:rPr lang="en-US" dirty="0"/>
              <a:t>Try to meet with various legislators to discuss process, proposal, </a:t>
            </a:r>
            <a:r>
              <a:rPr lang="en-US" dirty="0" smtClean="0"/>
              <a:t>options, </a:t>
            </a:r>
            <a:r>
              <a:rPr lang="en-US" dirty="0"/>
              <a:t>and </a:t>
            </a:r>
            <a:r>
              <a:rPr lang="en-US" dirty="0" smtClean="0"/>
              <a:t>concerns</a:t>
            </a:r>
            <a:endParaRPr lang="en-US" dirty="0"/>
          </a:p>
          <a:p>
            <a:pPr lvl="0"/>
            <a:r>
              <a:rPr lang="en-US" dirty="0"/>
              <a:t>Stick to the model that is developed to ensure its </a:t>
            </a:r>
            <a:r>
              <a:rPr lang="en-US" dirty="0" smtClean="0"/>
              <a:t>integrity</a:t>
            </a:r>
            <a:endParaRPr lang="en-US" dirty="0"/>
          </a:p>
          <a:p>
            <a:pPr lvl="0"/>
            <a:r>
              <a:rPr lang="en-US" dirty="0"/>
              <a:t>Anticipate negative </a:t>
            </a:r>
            <a:r>
              <a:rPr lang="en-US" dirty="0" smtClean="0"/>
              <a:t>comments and requests </a:t>
            </a:r>
            <a:r>
              <a:rPr lang="en-US" dirty="0"/>
              <a:t>to </a:t>
            </a:r>
            <a:r>
              <a:rPr lang="en-US" dirty="0" smtClean="0"/>
              <a:t>allow exceptions</a:t>
            </a: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5746" y="1089672"/>
            <a:ext cx="3151100" cy="1733106"/>
          </a:xfrm>
          <a:prstGeom prst="rect">
            <a:avLst/>
          </a:prstGeom>
        </p:spPr>
      </p:pic>
      <p:sp>
        <p:nvSpPr>
          <p:cNvPr id="7" name="Footer Placeholder 3"/>
          <p:cNvSpPr>
            <a:spLocks noGrp="1"/>
          </p:cNvSpPr>
          <p:nvPr>
            <p:ph type="ftr" sz="quarter" idx="11"/>
          </p:nvPr>
        </p:nvSpPr>
        <p:spPr>
          <a:xfrm>
            <a:off x="3620312" y="9434657"/>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spTree>
    <p:extLst>
      <p:ext uri="{BB962C8B-B14F-4D97-AF65-F5344CB8AC3E}">
        <p14:creationId xmlns:p14="http://schemas.microsoft.com/office/powerpoint/2010/main" val="2880617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05" y="55055"/>
            <a:ext cx="11472595" cy="1885245"/>
          </a:xfrm>
        </p:spPr>
        <p:txBody>
          <a:bodyPr>
            <a:normAutofit fontScale="90000"/>
          </a:bodyPr>
          <a:lstStyle/>
          <a:p>
            <a:r>
              <a:rPr lang="en-US" dirty="0" smtClean="0"/>
              <a:t>Where to draw the line between CM and </a:t>
            </a:r>
            <a:r>
              <a:rPr lang="en-US" dirty="0"/>
              <a:t>service </a:t>
            </a:r>
            <a:r>
              <a:rPr lang="en-US" dirty="0" smtClean="0"/>
              <a:t>provision</a:t>
            </a:r>
            <a:endParaRPr lang="en-US" dirty="0"/>
          </a:p>
        </p:txBody>
      </p:sp>
      <p:pic>
        <p:nvPicPr>
          <p:cNvPr id="7" name="Picture 6"/>
          <p:cNvPicPr>
            <a:picLocks noChangeAspect="1"/>
          </p:cNvPicPr>
          <p:nvPr/>
        </p:nvPicPr>
        <p:blipFill>
          <a:blip r:embed="rId2"/>
          <a:stretch>
            <a:fillRect/>
          </a:stretch>
        </p:blipFill>
        <p:spPr>
          <a:xfrm>
            <a:off x="0" y="2133600"/>
            <a:ext cx="13088668" cy="3522133"/>
          </a:xfrm>
          <a:prstGeom prst="rect">
            <a:avLst/>
          </a:prstGeom>
        </p:spPr>
      </p:pic>
      <p:sp>
        <p:nvSpPr>
          <p:cNvPr id="3" name="Slide Number Placeholder 2"/>
          <p:cNvSpPr>
            <a:spLocks noGrp="1"/>
          </p:cNvSpPr>
          <p:nvPr>
            <p:ph type="sldNum" sz="quarter" idx="12"/>
          </p:nvPr>
        </p:nvSpPr>
        <p:spPr/>
        <p:txBody>
          <a:bodyPr/>
          <a:lstStyle/>
          <a:p>
            <a:fld id="{D77BC73A-42AB-4FA8-A606-75809C6A5D45}" type="slidenum">
              <a:rPr lang="en-US" smtClean="0"/>
              <a:pPr/>
              <a:t>5</a:t>
            </a:fld>
            <a:endParaRPr lang="en-US"/>
          </a:p>
        </p:txBody>
      </p:sp>
      <p:sp>
        <p:nvSpPr>
          <p:cNvPr id="4" name="Rectangle 3"/>
          <p:cNvSpPr/>
          <p:nvPr/>
        </p:nvSpPr>
        <p:spPr>
          <a:xfrm>
            <a:off x="863600" y="5849034"/>
            <a:ext cx="11049000" cy="3046988"/>
          </a:xfrm>
          <a:prstGeom prst="rect">
            <a:avLst/>
          </a:prstGeom>
        </p:spPr>
        <p:txBody>
          <a:bodyPr wrap="square">
            <a:spAutoFit/>
          </a:bodyPr>
          <a:lstStyle/>
          <a:p>
            <a:pPr marL="457200" indent="-457200">
              <a:buFont typeface="Arial" panose="020B0604020202020204" pitchFamily="34" charset="0"/>
              <a:buChar char="•"/>
            </a:pPr>
            <a:r>
              <a:rPr lang="en-US" sz="3200" dirty="0"/>
              <a:t>Need to delineate:</a:t>
            </a:r>
          </a:p>
          <a:p>
            <a:pPr marL="685800" lvl="1" indent="-457200">
              <a:buFont typeface="Courier New" panose="02070309020205020404" pitchFamily="49" charset="0"/>
              <a:buChar char="o"/>
            </a:pPr>
            <a:r>
              <a:rPr lang="en-US" sz="3200" dirty="0"/>
              <a:t>Support plan vs. implementation plan.</a:t>
            </a:r>
          </a:p>
          <a:p>
            <a:pPr marL="685800" lvl="1" indent="-457200">
              <a:buFont typeface="Courier New" panose="02070309020205020404" pitchFamily="49" charset="0"/>
              <a:buChar char="o"/>
            </a:pPr>
            <a:r>
              <a:rPr lang="en-US" sz="3200" dirty="0"/>
              <a:t>Monitoring requirements for case manager vs. service provider.</a:t>
            </a:r>
          </a:p>
          <a:p>
            <a:pPr marL="457200" indent="-457200">
              <a:buFont typeface="Arial" panose="020B0604020202020204" pitchFamily="34" charset="0"/>
              <a:buChar char="•"/>
            </a:pPr>
            <a:r>
              <a:rPr lang="en-US" sz="3200" dirty="0" smtClean="0"/>
              <a:t>Handling </a:t>
            </a:r>
            <a:r>
              <a:rPr lang="en-US" sz="3200" dirty="0"/>
              <a:t>transition from current to the compliant </a:t>
            </a:r>
            <a:r>
              <a:rPr lang="en-US" sz="3200" dirty="0" smtClean="0"/>
              <a:t>system</a:t>
            </a:r>
            <a:endParaRPr lang="en-US" sz="3200" dirty="0"/>
          </a:p>
        </p:txBody>
      </p:sp>
    </p:spTree>
    <p:extLst>
      <p:ext uri="{BB962C8B-B14F-4D97-AF65-F5344CB8AC3E}">
        <p14:creationId xmlns:p14="http://schemas.microsoft.com/office/powerpoint/2010/main" val="14588073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70" y="423757"/>
            <a:ext cx="6732594" cy="2388985"/>
          </a:xfrm>
        </p:spPr>
        <p:txBody>
          <a:bodyPr>
            <a:normAutofit/>
          </a:bodyPr>
          <a:lstStyle/>
          <a:p>
            <a:pPr algn="ctr"/>
            <a:r>
              <a:rPr lang="en-US" sz="8533" b="1" dirty="0"/>
              <a:t>Thank You</a:t>
            </a:r>
          </a:p>
        </p:txBody>
      </p:sp>
      <p:sp>
        <p:nvSpPr>
          <p:cNvPr id="4" name="Footer Placeholder 3"/>
          <p:cNvSpPr>
            <a:spLocks noGrp="1"/>
          </p:cNvSpPr>
          <p:nvPr>
            <p:ph type="ftr" sz="quarter" idx="11"/>
          </p:nvPr>
        </p:nvSpPr>
        <p:spPr>
          <a:xfrm rot="10800000" flipV="1">
            <a:off x="1507250" y="9126396"/>
            <a:ext cx="10711504" cy="868722"/>
          </a:xfrm>
        </p:spPr>
        <p:txBody>
          <a:bodyPr/>
          <a:lstStyle/>
          <a:p>
            <a:r>
              <a:rPr lang="en-US" sz="1280" dirty="0">
                <a:solidFill>
                  <a:srgbClr val="FFFFFF">
                    <a:tint val="75000"/>
                  </a:srgbClr>
                </a:solidFill>
                <a:latin typeface="Calibri" panose="020F0502020204030204" pitchFamily="34" charset="0"/>
              </a:rPr>
              <a:t>Wyoming</a:t>
            </a:r>
            <a:r>
              <a:rPr lang="en-US" dirty="0" smtClean="0">
                <a:solidFill>
                  <a:srgbClr val="FFFFFF">
                    <a:tint val="75000"/>
                  </a:srgbClr>
                </a:solidFill>
                <a:latin typeface="Calibri" panose="020F0502020204030204" pitchFamily="34" charset="0"/>
              </a:rPr>
              <a:t> </a:t>
            </a:r>
            <a:r>
              <a:rPr lang="en-US" sz="1280" dirty="0">
                <a:solidFill>
                  <a:srgbClr val="FFFFFF">
                    <a:tint val="75000"/>
                  </a:srgbClr>
                </a:solidFill>
                <a:latin typeface="Calibri" panose="020F0502020204030204" pitchFamily="34" charset="0"/>
              </a:rPr>
              <a:t>Department of Health, Behavioral Health Division 7-2015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5746" y="1079636"/>
            <a:ext cx="3151100" cy="1733106"/>
          </a:xfrm>
          <a:prstGeom prst="rect">
            <a:avLst/>
          </a:prstGeom>
        </p:spPr>
      </p:pic>
      <p:sp>
        <p:nvSpPr>
          <p:cNvPr id="7" name="Title 1"/>
          <p:cNvSpPr>
            <a:spLocks noGrp="1"/>
          </p:cNvSpPr>
          <p:nvPr>
            <p:ph idx="1"/>
          </p:nvPr>
        </p:nvSpPr>
        <p:spPr>
          <a:xfrm>
            <a:off x="204167" y="2812743"/>
            <a:ext cx="12596466" cy="6624846"/>
          </a:xfrm>
        </p:spPr>
        <p:txBody>
          <a:bodyPr>
            <a:noAutofit/>
          </a:bodyPr>
          <a:lstStyle/>
          <a:p>
            <a:pPr algn="l"/>
            <a:r>
              <a:rPr lang="en-US" sz="3413" b="1" dirty="0">
                <a:effectLst>
                  <a:outerShdw blurRad="38100" dist="38100" dir="2700000" algn="tl">
                    <a:srgbClr val="000000">
                      <a:alpha val="43137"/>
                    </a:srgbClr>
                  </a:outerShdw>
                </a:effectLst>
              </a:rPr>
              <a:t>Chris Newman, </a:t>
            </a:r>
            <a:r>
              <a:rPr lang="en-US" sz="3413" b="1" dirty="0" err="1">
                <a:effectLst>
                  <a:outerShdw blurRad="38100" dist="38100" dir="2700000" algn="tl">
                    <a:srgbClr val="000000">
                      <a:alpha val="43137"/>
                    </a:srgbClr>
                  </a:outerShdw>
                </a:effectLst>
              </a:rPr>
              <a:t>M.H.A.,Senior</a:t>
            </a:r>
            <a:r>
              <a:rPr lang="en-US" sz="3413" b="1" dirty="0">
                <a:effectLst>
                  <a:outerShdw blurRad="38100" dist="38100" dir="2700000" algn="tl">
                    <a:srgbClr val="000000">
                      <a:alpha val="43137"/>
                    </a:srgbClr>
                  </a:outerShdw>
                </a:effectLst>
              </a:rPr>
              <a:t> Administrator, Behavioral Health Division, chris.newman@wyo.gov</a:t>
            </a:r>
          </a:p>
          <a:p>
            <a:pPr algn="l"/>
            <a:r>
              <a:rPr lang="en-US" sz="3413" b="1" dirty="0">
                <a:effectLst>
                  <a:outerShdw blurRad="38100" dist="38100" dir="2700000" algn="tl">
                    <a:srgbClr val="000000">
                      <a:alpha val="43137"/>
                    </a:srgbClr>
                  </a:outerShdw>
                </a:effectLst>
              </a:rPr>
              <a:t>Joe Simpson, M.S., </a:t>
            </a:r>
            <a:r>
              <a:rPr lang="en-US" sz="3413" b="1" dirty="0" err="1">
                <a:effectLst>
                  <a:outerShdw blurRad="38100" dist="38100" dir="2700000" algn="tl">
                    <a:srgbClr val="000000">
                      <a:alpha val="43137"/>
                    </a:srgbClr>
                  </a:outerShdw>
                </a:effectLst>
              </a:rPr>
              <a:t>Ed.S</a:t>
            </a:r>
            <a:r>
              <a:rPr lang="en-US" sz="3413" b="1" dirty="0">
                <a:effectLst>
                  <a:outerShdw blurRad="38100" dist="38100" dir="2700000" algn="tl">
                    <a:srgbClr val="000000">
                      <a:alpha val="43137"/>
                    </a:srgbClr>
                  </a:outerShdw>
                </a:effectLst>
              </a:rPr>
              <a:t>., Developmental Disabilities Administrator, Behavioral Health Division, joe.simpson@wyo.gov</a:t>
            </a:r>
          </a:p>
          <a:p>
            <a:pPr algn="l"/>
            <a:r>
              <a:rPr lang="en-US" sz="3413" b="1" dirty="0">
                <a:effectLst>
                  <a:outerShdw blurRad="38100" dist="38100" dir="2700000" algn="tl">
                    <a:srgbClr val="000000">
                      <a:alpha val="43137"/>
                    </a:srgbClr>
                  </a:outerShdw>
                </a:effectLst>
              </a:rPr>
              <a:t>Kathy Escobedo, M.S., Provider Support Manager, Behavioral Health Division, kathy.escobedo@wyo.gov</a:t>
            </a:r>
          </a:p>
          <a:p>
            <a:pPr marL="0" indent="0">
              <a:buNone/>
            </a:pPr>
            <a:endParaRPr lang="en-US" sz="3413" b="1" dirty="0">
              <a:effectLst>
                <a:outerShdw blurRad="38100" dist="38100" dir="2700000" algn="tl">
                  <a:srgbClr val="000000">
                    <a:alpha val="43137"/>
                  </a:srgbClr>
                </a:outerShdw>
              </a:effectLst>
            </a:endParaRPr>
          </a:p>
          <a:p>
            <a:pPr marL="0" indent="0">
              <a:buNone/>
            </a:pPr>
            <a:r>
              <a:rPr lang="en-US" sz="3413" b="1" dirty="0">
                <a:effectLst>
                  <a:outerShdw blurRad="38100" dist="38100" dir="2700000" algn="tl">
                    <a:srgbClr val="000000">
                      <a:alpha val="43137"/>
                    </a:srgbClr>
                  </a:outerShdw>
                </a:effectLst>
              </a:rPr>
              <a:t>And Special Thanks To:</a:t>
            </a:r>
          </a:p>
          <a:p>
            <a:r>
              <a:rPr lang="en-US" sz="3413" b="1" dirty="0">
                <a:effectLst>
                  <a:outerShdw blurRad="38100" dist="38100" dir="2700000" algn="tl">
                    <a:srgbClr val="000000">
                      <a:alpha val="43137"/>
                    </a:srgbClr>
                  </a:outerShdw>
                </a:effectLst>
              </a:rPr>
              <a:t>Jennifer Adams, Provider Support Specialist</a:t>
            </a:r>
          </a:p>
          <a:p>
            <a:r>
              <a:rPr lang="en-US" sz="3413" b="1" dirty="0">
                <a:effectLst>
                  <a:outerShdw blurRad="38100" dist="38100" dir="2700000" algn="tl">
                    <a:srgbClr val="000000">
                      <a:alpha val="43137"/>
                    </a:srgbClr>
                  </a:outerShdw>
                </a:effectLst>
              </a:rPr>
              <a:t>Sheila </a:t>
            </a:r>
            <a:r>
              <a:rPr lang="en-US" sz="3413" b="1" dirty="0" err="1">
                <a:effectLst>
                  <a:outerShdw blurRad="38100" dist="38100" dir="2700000" algn="tl">
                    <a:srgbClr val="000000">
                      <a:alpha val="43137"/>
                    </a:srgbClr>
                  </a:outerShdw>
                </a:effectLst>
              </a:rPr>
              <a:t>Thomalla</a:t>
            </a:r>
            <a:r>
              <a:rPr lang="en-US" sz="3413" b="1" dirty="0">
                <a:effectLst>
                  <a:outerShdw blurRad="38100" dist="38100" dir="2700000" algn="tl">
                    <a:srgbClr val="000000">
                      <a:alpha val="43137"/>
                    </a:srgbClr>
                  </a:outerShdw>
                </a:effectLst>
              </a:rPr>
              <a:t>, Provider Support Specialist</a:t>
            </a:r>
          </a:p>
        </p:txBody>
      </p:sp>
    </p:spTree>
    <p:extLst>
      <p:ext uri="{BB962C8B-B14F-4D97-AF65-F5344CB8AC3E}">
        <p14:creationId xmlns:p14="http://schemas.microsoft.com/office/powerpoint/2010/main" val="252462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5708" y="3139356"/>
            <a:ext cx="11704320" cy="1303083"/>
          </a:xfrm>
        </p:spPr>
        <p:txBody>
          <a:bodyPr>
            <a:noAutofit/>
          </a:bodyPr>
          <a:lstStyle/>
          <a:p>
            <a:pPr algn="l"/>
            <a:r>
              <a:rPr lang="en-US" sz="5689" b="1" dirty="0">
                <a:effectLst>
                  <a:outerShdw blurRad="38100" dist="38100" dir="2700000" algn="tl">
                    <a:srgbClr val="000000">
                      <a:alpha val="43137"/>
                    </a:srgbClr>
                  </a:outerShdw>
                </a:effectLst>
              </a:rPr>
              <a:t>Questions</a:t>
            </a:r>
          </a:p>
        </p:txBody>
      </p:sp>
      <p:sp>
        <p:nvSpPr>
          <p:cNvPr id="6" name="Footer Placeholder 3"/>
          <p:cNvSpPr>
            <a:spLocks noGrp="1"/>
          </p:cNvSpPr>
          <p:nvPr>
            <p:ph type="ftr" sz="quarter" idx="11"/>
          </p:nvPr>
        </p:nvSpPr>
        <p:spPr>
          <a:xfrm>
            <a:off x="3723698" y="9437590"/>
            <a:ext cx="5968341" cy="316011"/>
          </a:xfrm>
        </p:spPr>
        <p:txBody>
          <a:bodyPr/>
          <a:lstStyle/>
          <a:p>
            <a:r>
              <a:rPr lang="en-US" sz="1280" dirty="0">
                <a:solidFill>
                  <a:prstClr val="white">
                    <a:lumMod val="75000"/>
                  </a:prstClr>
                </a:solidFill>
                <a:latin typeface="Calibri" panose="020F0502020204030204" pitchFamily="34" charset="0"/>
              </a:rPr>
              <a:t>Wyoming Department of Health, Behavioral Health Division 7-2015</a:t>
            </a:r>
          </a:p>
        </p:txBody>
      </p:sp>
      <p:pic>
        <p:nvPicPr>
          <p:cNvPr id="1026" name="Picture 2" descr="http://daytondeckbuilder.com/wp-content/uploads/2015/03/questionm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2569" y="4442439"/>
            <a:ext cx="4390599" cy="43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08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States for this Panel</a:t>
            </a:r>
            <a:endParaRPr lang="en-US" dirty="0"/>
          </a:p>
        </p:txBody>
      </p:sp>
      <p:sp>
        <p:nvSpPr>
          <p:cNvPr id="3" name="Content Placeholder 2"/>
          <p:cNvSpPr>
            <a:spLocks noGrp="1"/>
          </p:cNvSpPr>
          <p:nvPr>
            <p:ph idx="1"/>
          </p:nvPr>
        </p:nvSpPr>
        <p:spPr/>
        <p:txBody>
          <a:bodyPr/>
          <a:lstStyle/>
          <a:p>
            <a:r>
              <a:rPr lang="en-US" dirty="0" smtClean="0"/>
              <a:t>We conducted interviews with multiple states to assist Alaska in developing a plan, which they are implementing (during)</a:t>
            </a:r>
          </a:p>
          <a:p>
            <a:r>
              <a:rPr lang="en-US" dirty="0" smtClean="0"/>
              <a:t>Colorado provides an example of a state engaging in an extensive stakeholder input process (before)</a:t>
            </a:r>
          </a:p>
          <a:p>
            <a:r>
              <a:rPr lang="en-US" dirty="0" smtClean="0"/>
              <a:t>Wyoming provides lessons for a state that has completed the transition (after)</a:t>
            </a:r>
            <a:endParaRPr lang="en-US" dirty="0"/>
          </a:p>
        </p:txBody>
      </p:sp>
      <p:sp>
        <p:nvSpPr>
          <p:cNvPr id="5" name="Slide Number Placeholder 4"/>
          <p:cNvSpPr>
            <a:spLocks noGrp="1"/>
          </p:cNvSpPr>
          <p:nvPr>
            <p:ph type="sldNum" sz="quarter" idx="12"/>
          </p:nvPr>
        </p:nvSpPr>
        <p:spPr/>
        <p:txBody>
          <a:bodyPr/>
          <a:lstStyle/>
          <a:p>
            <a:fld id="{0BFA26DD-C717-4778-8204-C24A07BCCFC3}" type="slidenum">
              <a:rPr lang="en-US" smtClean="0"/>
              <a:pPr/>
              <a:t>6</a:t>
            </a:fld>
            <a:endParaRPr lang="en-US" dirty="0"/>
          </a:p>
        </p:txBody>
      </p:sp>
      <p:pic>
        <p:nvPicPr>
          <p:cNvPr id="6" name="Picture 5" descr="HCBS_Logosmal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29440" y="650240"/>
            <a:ext cx="975360" cy="1300480"/>
          </a:xfrm>
          <a:prstGeom prst="rect">
            <a:avLst/>
          </a:prstGeom>
          <a:noFill/>
          <a:ln>
            <a:noFill/>
          </a:ln>
        </p:spPr>
      </p:pic>
    </p:spTree>
    <p:extLst>
      <p:ext uri="{BB962C8B-B14F-4D97-AF65-F5344CB8AC3E}">
        <p14:creationId xmlns:p14="http://schemas.microsoft.com/office/powerpoint/2010/main" val="240208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Free Case Management	</a:t>
            </a:r>
            <a:endParaRPr lang="en-US" dirty="0"/>
          </a:p>
        </p:txBody>
      </p:sp>
      <p:sp>
        <p:nvSpPr>
          <p:cNvPr id="3" name="Text Placeholder 2"/>
          <p:cNvSpPr>
            <a:spLocks noGrp="1"/>
          </p:cNvSpPr>
          <p:nvPr>
            <p:ph type="body" sz="quarter" idx="10"/>
          </p:nvPr>
        </p:nvSpPr>
        <p:spPr/>
        <p:txBody>
          <a:bodyPr/>
          <a:lstStyle/>
          <a:p>
            <a:r>
              <a:rPr lang="en-US" dirty="0" smtClean="0"/>
              <a:t>Colorado's Transition</a:t>
            </a:r>
            <a:endParaRPr lang="en-US" dirty="0"/>
          </a:p>
        </p:txBody>
      </p:sp>
      <p:sp>
        <p:nvSpPr>
          <p:cNvPr id="4" name="Text Placeholder 3"/>
          <p:cNvSpPr>
            <a:spLocks noGrp="1"/>
          </p:cNvSpPr>
          <p:nvPr>
            <p:ph type="body" sz="quarter" idx="11"/>
          </p:nvPr>
        </p:nvSpPr>
        <p:spPr/>
        <p:txBody>
          <a:bodyPr/>
          <a:lstStyle/>
          <a:p>
            <a:r>
              <a:rPr lang="en-US" dirty="0" smtClean="0"/>
              <a:t>Brittani Trujillo and Jed Ziegenhagen</a:t>
            </a:r>
            <a:endParaRPr lang="en-US" dirty="0"/>
          </a:p>
        </p:txBody>
      </p:sp>
      <p:sp>
        <p:nvSpPr>
          <p:cNvPr id="5" name="Slide Number Placeholder 4"/>
          <p:cNvSpPr>
            <a:spLocks noGrp="1"/>
          </p:cNvSpPr>
          <p:nvPr>
            <p:ph type="sldNum" sz="quarter" idx="12"/>
          </p:nvPr>
        </p:nvSpPr>
        <p:spPr/>
        <p:txBody>
          <a:bodyPr/>
          <a:lstStyle/>
          <a:p>
            <a:fld id="{88E71DEA-C72C-42CF-90F7-E467E0733BC8}" type="slidenum">
              <a:rPr lang="en-US" smtClean="0"/>
              <a:pPr/>
              <a:t>7</a:t>
            </a:fld>
            <a:endParaRPr lang="en-US" dirty="0"/>
          </a:p>
        </p:txBody>
      </p:sp>
      <p:sp>
        <p:nvSpPr>
          <p:cNvPr id="6" name="Date Placeholder 5"/>
          <p:cNvSpPr>
            <a:spLocks noGrp="1"/>
          </p:cNvSpPr>
          <p:nvPr>
            <p:ph type="dt" sz="half" idx="14"/>
          </p:nvPr>
        </p:nvSpPr>
        <p:spPr/>
        <p:txBody>
          <a:bodyPr/>
          <a:lstStyle/>
          <a:p>
            <a:r>
              <a:rPr lang="en-US" dirty="0" smtClean="0"/>
              <a:t>September 2, 2015</a:t>
            </a:r>
            <a:endParaRPr lang="en-US" dirty="0"/>
          </a:p>
        </p:txBody>
      </p:sp>
    </p:spTree>
    <p:extLst>
      <p:ext uri="{BB962C8B-B14F-4D97-AF65-F5344CB8AC3E}">
        <p14:creationId xmlns:p14="http://schemas.microsoft.com/office/powerpoint/2010/main" val="1090690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7CD4B2A3-DF06-4EAB-85AB-0641A4D150A0}" type="slidenum">
              <a:rPr lang="en-US" smtClean="0"/>
              <a:pPr/>
              <a:t>8</a:t>
            </a:fld>
            <a:endParaRPr lang="en-US"/>
          </a:p>
        </p:txBody>
      </p:sp>
      <p:sp>
        <p:nvSpPr>
          <p:cNvPr id="3" name="Title 2" hidden="1"/>
          <p:cNvSpPr>
            <a:spLocks noGrp="1"/>
          </p:cNvSpPr>
          <p:nvPr>
            <p:ph type="title" idx="4294967295"/>
          </p:nvPr>
        </p:nvSpPr>
        <p:spPr>
          <a:xfrm>
            <a:off x="893763" y="-795130"/>
            <a:ext cx="11217275" cy="762000"/>
          </a:xfrm>
        </p:spPr>
        <p:txBody>
          <a:bodyPr>
            <a:normAutofit fontScale="90000"/>
          </a:bodyPr>
          <a:lstStyle/>
          <a:p>
            <a:r>
              <a:rPr lang="en-US" dirty="0" smtClean="0"/>
              <a:t>HCPF Mission</a:t>
            </a:r>
            <a:endParaRPr lang="en-US" dirty="0"/>
          </a:p>
        </p:txBody>
      </p:sp>
    </p:spTree>
    <p:extLst>
      <p:ext uri="{BB962C8B-B14F-4D97-AF65-F5344CB8AC3E}">
        <p14:creationId xmlns:p14="http://schemas.microsoft.com/office/powerpoint/2010/main" val="3461993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Implementing Conflict Free Case Management in Colorado</a:t>
            </a:r>
            <a:endParaRPr lang="en-US" dirty="0"/>
          </a:p>
        </p:txBody>
      </p:sp>
      <p:sp>
        <p:nvSpPr>
          <p:cNvPr id="3" name="Content Placeholder 2"/>
          <p:cNvSpPr>
            <a:spLocks noGrp="1"/>
          </p:cNvSpPr>
          <p:nvPr>
            <p:ph sz="quarter" idx="10"/>
          </p:nvPr>
        </p:nvSpPr>
        <p:spPr/>
        <p:txBody>
          <a:bodyPr/>
          <a:lstStyle/>
          <a:p>
            <a:pPr lvl="0"/>
            <a:r>
              <a:rPr lang="en-US" dirty="0" smtClean="0"/>
              <a:t>Colorado’s Current Case Management System Structure and Conflicts</a:t>
            </a:r>
          </a:p>
          <a:p>
            <a:pPr lvl="0"/>
            <a:r>
              <a:rPr lang="en-US" dirty="0" smtClean="0"/>
              <a:t>Challenges Faced While Changing the System</a:t>
            </a:r>
          </a:p>
          <a:p>
            <a:pPr lvl="0"/>
            <a:r>
              <a:rPr lang="en-US" dirty="0" smtClean="0"/>
              <a:t>Approach to Changing the System</a:t>
            </a:r>
          </a:p>
          <a:p>
            <a:pPr lvl="0"/>
            <a:r>
              <a:rPr lang="en-US" dirty="0" smtClean="0"/>
              <a:t>Actual or Potential Benefits/Drawbacks</a:t>
            </a:r>
          </a:p>
          <a:p>
            <a:pPr lvl="0"/>
            <a:r>
              <a:rPr lang="en-US" dirty="0" smtClean="0"/>
              <a:t>Lessons for Other States</a:t>
            </a:r>
            <a:endParaRPr lang="en-US" dirty="0"/>
          </a:p>
        </p:txBody>
      </p:sp>
      <p:sp>
        <p:nvSpPr>
          <p:cNvPr id="4" name="Slide Number Placeholder 3"/>
          <p:cNvSpPr>
            <a:spLocks noGrp="1"/>
          </p:cNvSpPr>
          <p:nvPr>
            <p:ph type="sldNum" sz="quarter" idx="11"/>
          </p:nvPr>
        </p:nvSpPr>
        <p:spPr/>
        <p:txBody>
          <a:bodyPr/>
          <a:lstStyle/>
          <a:p>
            <a:fld id="{7CD4B2A3-DF06-4EAB-85AB-0641A4D150A0}" type="slidenum">
              <a:rPr lang="en-US" smtClean="0"/>
              <a:pPr/>
              <a:t>9</a:t>
            </a:fld>
            <a:endParaRPr lang="en-US"/>
          </a:p>
        </p:txBody>
      </p:sp>
    </p:spTree>
    <p:extLst>
      <p:ext uri="{BB962C8B-B14F-4D97-AF65-F5344CB8AC3E}">
        <p14:creationId xmlns:p14="http://schemas.microsoft.com/office/powerpoint/2010/main" val="4107415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4873&quot;&gt;&lt;property id=&quot;20148&quot; value=&quot;5&quot;/&gt;&lt;property id=&quot;20300&quot; value=&quot;Slide 2 - &amp;quot;Presentation Title&amp;quot;&quot;/&gt;&lt;property id=&quot;20307&quot; value=&quot;256&quot;/&gt;&lt;/object&gt;&lt;object type=&quot;3&quot; unique_id=&quot;14874&quot;&gt;&lt;property id=&quot;20148&quot; value=&quot;5&quot;/&gt;&lt;property id=&quot;20300&quot; value=&quot;Slide 3 - &amp;quot;HCPF Mission&amp;quot;&quot;/&gt;&lt;property id=&quot;20307&quot; value=&quot;257&quot;/&gt;&lt;/object&gt;&lt;object type=&quot;3&quot; unique_id=&quot;14875&quot;&gt;&lt;property id=&quot;20148&quot; value=&quot;5&quot;/&gt;&lt;property id=&quot;20300&quot; value=&quot;Slide 4 - &amp;quot;List Your Objectives&amp;quot;&quot;/&gt;&lt;property id=&quot;20307&quot; value=&quot;258&quot;/&gt;&lt;/object&gt;&lt;object type=&quot;3&quot; unique_id=&quot;14876&quot;&gt;&lt;property id=&quot;20148&quot; value=&quot;5&quot;/&gt;&lt;property id=&quot;20300&quot; value=&quot;Slide 5 - &amp;quot;Questions or Concerns?&amp;quot;&quot;/&gt;&lt;property id=&quot;20307&quot; value=&quot;259&quot;/&gt;&lt;/object&gt;&lt;object type=&quot;3&quot; unique_id=&quot;14877&quot;&gt;&lt;property id=&quot;20148&quot; value=&quot;5&quot;/&gt;&lt;property id=&quot;20300&quot; value=&quot;Slide 6 - &amp;quot;Contact Information&amp;quot;&quot;/&gt;&lt;property id=&quot;20307&quot; value=&quot;260&quot;/&gt;&lt;/object&gt;&lt;object type=&quot;3&quot; unique_id=&quot;14878&quot;&gt;&lt;property id=&quot;20148&quot; value=&quot;5&quot;/&gt;&lt;property id=&quot;20300&quot; value=&quot;Slide 7 - &amp;quot;Thank You!&amp;quot;&quot;/&gt;&lt;property id=&quot;20307&quot; value=&quot;261&quot;/&gt;&lt;/object&gt;&lt;object type=&quot;3&quot; unique_id=&quot;15007&quot;&gt;&lt;property id=&quot;20148&quot; value=&quot;5&quot;/&gt;&lt;property id=&quot;20300&quot; value=&quot;Slide 1 - &amp;quot;DELETE THIS SLIDE before sharing your presentation!&amp;quot;&quot;/&gt;&lt;property id=&quot;20307&quot; value=&quot;262&quot;/&gt;&lt;/object&gt;&lt;/object&gt;&lt;object type=&quot;8&quot; unique_id=&quot;10012&quot;&gt;&lt;/object&gt;&lt;/object&gt;&lt;/database&gt;"/>
  <p:tag name="SECTOMILLISECCONVERTED" val="1"/>
</p:tagLst>
</file>

<file path=ppt/theme/_rels/theme11.xml.rels><?xml version="1.0" encoding="UTF-8" standalone="yes"?>
<Relationships xmlns="http://schemas.openxmlformats.org/package/2006/relationships"><Relationship Id="rId1" Type="http://schemas.openxmlformats.org/officeDocument/2006/relationships/image" Target="../media/image13.jpeg"/></Relationships>
</file>

<file path=ppt/theme/_rels/theme9.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11_Office Theme">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A56E1DB2-4D5C-4D9F-847D-8E468A7BA756}"/>
    </a:ext>
  </a:extLst>
</a:theme>
</file>

<file path=ppt/theme/theme10.xml><?xml version="1.0" encoding="utf-8"?>
<a:theme xmlns:a="http://schemas.openxmlformats.org/drawingml/2006/main" name="Office Theme">
  <a:themeElements>
    <a:clrScheme name="Custom 1">
      <a:dk1>
        <a:srgbClr val="FFFFFF"/>
      </a:dk1>
      <a:lt1>
        <a:sysClr val="window" lastClr="FFFFFF"/>
      </a:lt1>
      <a:dk2>
        <a:srgbClr val="44546A"/>
      </a:dk2>
      <a:lt2>
        <a:srgbClr val="E7E6E6"/>
      </a:lt2>
      <a:accent1>
        <a:srgbClr val="002060"/>
      </a:accent1>
      <a:accent2>
        <a:srgbClr val="ED7D31"/>
      </a:accent2>
      <a:accent3>
        <a:srgbClr val="A5A5A5"/>
      </a:accent3>
      <a:accent4>
        <a:srgbClr val="FFC000"/>
      </a:accent4>
      <a:accent5>
        <a:srgbClr val="4472C4"/>
      </a:accent5>
      <a:accent6>
        <a:srgbClr val="70AD47"/>
      </a:accent6>
      <a:hlink>
        <a:srgbClr val="0070C0"/>
      </a:hlink>
      <a:folHlink>
        <a:srgbClr val="1F3864"/>
      </a:folHlink>
    </a:clrScheme>
    <a:fontScheme name="Conflict Free Presentation">
      <a:majorFont>
        <a:latin typeface="Segoe UI"/>
        <a:ea typeface=""/>
        <a:cs typeface=""/>
      </a:majorFont>
      <a:minorFont>
        <a:latin typeface="Futu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djacenc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buchet-Modern-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ACF8566C-6857-43A2-A2E7-5628841B4A7A}"/>
    </a:ext>
  </a:extLst>
</a:theme>
</file>

<file path=ppt/theme/theme3.xml><?xml version="1.0" encoding="utf-8"?>
<a:theme xmlns:a="http://schemas.openxmlformats.org/drawingml/2006/main" name="Trebuchet-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FB488765-E8CA-4918-91D7-987AE393DA0E}"/>
    </a:ext>
  </a:extLst>
</a:theme>
</file>

<file path=ppt/theme/theme4.xml><?xml version="1.0" encoding="utf-8"?>
<a:theme xmlns:a="http://schemas.openxmlformats.org/drawingml/2006/main" name="Trebuchet-Modern-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C995CBEE-59EF-4063-9E76-2D43D59AA296}"/>
    </a:ext>
  </a:extLst>
</a:theme>
</file>

<file path=ppt/theme/theme5.xml><?xml version="1.0" encoding="utf-8"?>
<a:theme xmlns:a="http://schemas.openxmlformats.org/drawingml/2006/main" name="Tahoma-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2B01EB04-7A6D-4B55-9A00-BD896F0E50E0}"/>
    </a:ext>
  </a:extLst>
</a:theme>
</file>

<file path=ppt/theme/theme6.xml><?xml version="1.0" encoding="utf-8"?>
<a:theme xmlns:a="http://schemas.openxmlformats.org/drawingml/2006/main" name="Tahoma-Modern-Gray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A7DE2DFF-0080-4DBB-8682-A762E2BB2EF7}"/>
    </a:ext>
  </a:extLst>
</a:theme>
</file>

<file path=ppt/theme/theme7.xml><?xml version="1.0" encoding="utf-8"?>
<a:theme xmlns:a="http://schemas.openxmlformats.org/drawingml/2006/main" name="Tahoma-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3DD0CC3D-D841-423C-92E0-7C63F783D7DC}"/>
    </a:ext>
  </a:extLst>
</a:theme>
</file>

<file path=ppt/theme/theme8.xml><?xml version="1.0" encoding="utf-8"?>
<a:theme xmlns:a="http://schemas.openxmlformats.org/drawingml/2006/main" name="Tahoma-Modern-White Master">
  <a:themeElements>
    <a:clrScheme name="HCPF Brand Colors">
      <a:dk1>
        <a:srgbClr val="4F5858"/>
      </a:dk1>
      <a:lt1>
        <a:srgbClr val="FFFFFF"/>
      </a:lt1>
      <a:dk2>
        <a:srgbClr val="929D9D"/>
      </a:dk2>
      <a:lt2>
        <a:srgbClr val="D6DADA"/>
      </a:lt2>
      <a:accent1>
        <a:srgbClr val="00A6CE"/>
      </a:accent1>
      <a:accent2>
        <a:srgbClr val="00953A"/>
      </a:accent2>
      <a:accent3>
        <a:srgbClr val="F4AA00"/>
      </a:accent3>
      <a:accent4>
        <a:srgbClr val="EF7521"/>
      </a:accent4>
      <a:accent5>
        <a:srgbClr val="814C9E"/>
      </a:accent5>
      <a:accent6>
        <a:srgbClr val="C90044"/>
      </a:accent6>
      <a:hlink>
        <a:srgbClr val="005A8C"/>
      </a:hlink>
      <a:folHlink>
        <a:srgbClr val="24A5DC"/>
      </a:folHlink>
    </a:clrScheme>
    <a:fontScheme name="Office Theme">
      <a:majorFont>
        <a:latin typeface="Trebuchet MS"/>
        <a:ea typeface="Trebuchet MS"/>
        <a:cs typeface="Trebuchet MS"/>
      </a:majorFont>
      <a:minorFont>
        <a:latin typeface="Trebuchet MS"/>
        <a:ea typeface="Trebuchet MS"/>
        <a:cs typeface="Trebuchet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spDef>
    <a:lnDef>
      <a:spPr bwMode="auto">
        <a:xfrm>
          <a:off x="0" y="0"/>
          <a:ext cx="1" cy="1"/>
        </a:xfrm>
        <a:custGeom>
          <a:avLst/>
          <a:gdLst/>
          <a:ahLst/>
          <a:cxnLst/>
          <a:rect l="0" t="0" r="0" b="0"/>
          <a:pathLst/>
        </a:custGeom>
        <a:solidFill>
          <a:srgbClr val="14943F"/>
        </a:solidFill>
        <a:ln w="12700" cap="flat" cmpd="sng" algn="ctr">
          <a:solidFill>
            <a:srgbClr val="000000"/>
          </a:solidFill>
          <a:prstDash val="solid"/>
          <a:miter lim="0"/>
          <a:headEnd type="none" w="med" len="med"/>
          <a:tailEnd type="none" w="med" len="med"/>
        </a:ln>
        <a:effectLst/>
      </a:spPr>
      <a:bodyPr vert="horz" wrap="square" lIns="50800" tIns="50800" rIns="50800" bIns="50800" numCol="1" anchor="ctr" anchorCtr="0" compatLnSpc="1">
        <a:prstTxWarp prst="textNoShape">
          <a:avLst/>
        </a:prstTxWarp>
      </a:bodyPr>
      <a:lstStyle>
        <a:defPPr marL="228600" marR="0" indent="0" algn="l" defTabSz="584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rgbClr val="5C6670"/>
            </a:solidFill>
            <a:effectLst/>
            <a:latin typeface="Trebuchet MS" pitchFamily="-100" charset="0"/>
            <a:ea typeface="Trebuchet MS" pitchFamily="-100" charset="0"/>
            <a:cs typeface="Trebuchet MS" pitchFamily="-100" charset="0"/>
            <a:sym typeface="Trebuchet MS" pitchFamily="-100" charset="0"/>
          </a:defRPr>
        </a:defPPr>
      </a:lstStyle>
    </a:lnDef>
  </a:objectDefaults>
  <a:extraClrSchemeLst/>
  <a:extLst>
    <a:ext uri="{05A4C25C-085E-4340-85A3-A5531E510DB2}">
      <thm15:themeFamily xmlns:thm15="http://schemas.microsoft.com/office/thememl/2012/main" name="HCPF-PPT-Template-Green_final.potx" id="{667BF351-C96D-40D1-B152-C20D8CA0D5C1}" vid="{18703C27-788F-4225-B5E2-C94B01198A8C}"/>
    </a:ext>
  </a:extLst>
</a:theme>
</file>

<file path=ppt/theme/theme9.xml><?xml version="1.0" encoding="utf-8"?>
<a:theme xmlns:a="http://schemas.openxmlformats.org/drawingml/2006/main" name="Apothec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D688F413A62248AB02F38DF68122A7" ma:contentTypeVersion="3" ma:contentTypeDescription="Create a new document." ma:contentTypeScope="" ma:versionID="f7e3e029e1545b5ea9b7140e78148c7c">
  <xsd:schema xmlns:xsd="http://www.w3.org/2001/XMLSchema" xmlns:xs="http://www.w3.org/2001/XMLSchema" xmlns:p="http://schemas.microsoft.com/office/2006/metadata/properties" xmlns:ns2="fa2e94d4-272c-4a8e-ac36-96305fe54785" xmlns:ns3="d7aeed9c-851d-453c-a69c-440f227dfcae" targetNamespace="http://schemas.microsoft.com/office/2006/metadata/properties" ma:root="true" ma:fieldsID="d2a79042e89b68b4934a224f80fd91e9" ns2:_="" ns3:_="">
    <xsd:import namespace="fa2e94d4-272c-4a8e-ac36-96305fe54785"/>
    <xsd:import namespace="d7aeed9c-851d-453c-a69c-440f227dfcae"/>
    <xsd:element name="properties">
      <xsd:complexType>
        <xsd:sequence>
          <xsd:element name="documentManagement">
            <xsd:complexType>
              <xsd:all>
                <xsd:element ref="ns2: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e94d4-272c-4a8e-ac36-96305fe5478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aeed9c-851d-453c-a69c-440f227dfcae" elementFormDefault="qualified">
    <xsd:import namespace="http://schemas.microsoft.com/office/2006/documentManagement/types"/>
    <xsd:import namespace="http://schemas.microsoft.com/office/infopath/2007/PartnerControls"/>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32244-251C-49BD-B4AC-079A3367F6F2}">
  <ds:schemaRefs>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schemas.microsoft.com/office/infopath/2007/PartnerControls"/>
    <ds:schemaRef ds:uri="http://purl.org/dc/dcmitype/"/>
    <ds:schemaRef ds:uri="d7aeed9c-851d-453c-a69c-440f227dfcae"/>
    <ds:schemaRef ds:uri="fa2e94d4-272c-4a8e-ac36-96305fe54785"/>
    <ds:schemaRef ds:uri="http://purl.org/dc/elements/1.1/"/>
  </ds:schemaRefs>
</ds:datastoreItem>
</file>

<file path=customXml/itemProps2.xml><?xml version="1.0" encoding="utf-8"?>
<ds:datastoreItem xmlns:ds="http://schemas.openxmlformats.org/officeDocument/2006/customXml" ds:itemID="{28945F1F-DBDE-4308-82F5-00C0C1A0A17E}">
  <ds:schemaRefs>
    <ds:schemaRef ds:uri="http://schemas.microsoft.com/sharepoint/v3/contenttype/forms"/>
  </ds:schemaRefs>
</ds:datastoreItem>
</file>

<file path=customXml/itemProps3.xml><?xml version="1.0" encoding="utf-8"?>
<ds:datastoreItem xmlns:ds="http://schemas.openxmlformats.org/officeDocument/2006/customXml" ds:itemID="{A0C039E2-6AF5-4559-805D-62191CFB2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e94d4-272c-4a8e-ac36-96305fe54785"/>
    <ds:schemaRef ds:uri="d7aeed9c-851d-453c-a69c-440f227dfc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HCPF-PPT-Template-Green_final</Template>
  <TotalTime>96</TotalTime>
  <Words>4069</Words>
  <Application>Microsoft Office PowerPoint</Application>
  <PresentationFormat>Custom</PresentationFormat>
  <Paragraphs>402</Paragraphs>
  <Slides>51</Slides>
  <Notes>21</Notes>
  <HiddenSlides>0</HiddenSlides>
  <MMClips>0</MMClips>
  <ScaleCrop>false</ScaleCrop>
  <HeadingPairs>
    <vt:vector size="6" baseType="variant">
      <vt:variant>
        <vt:lpstr>Fonts Used</vt:lpstr>
      </vt:variant>
      <vt:variant>
        <vt:i4>13</vt:i4>
      </vt:variant>
      <vt:variant>
        <vt:lpstr>Theme</vt:lpstr>
      </vt:variant>
      <vt:variant>
        <vt:i4>11</vt:i4>
      </vt:variant>
      <vt:variant>
        <vt:lpstr>Slide Titles</vt:lpstr>
      </vt:variant>
      <vt:variant>
        <vt:i4>51</vt:i4>
      </vt:variant>
    </vt:vector>
  </HeadingPairs>
  <TitlesOfParts>
    <vt:vector size="75" baseType="lpstr">
      <vt:lpstr>Arial</vt:lpstr>
      <vt:lpstr>Avenir</vt:lpstr>
      <vt:lpstr>Book Antiqua</vt:lpstr>
      <vt:lpstr>Calibri</vt:lpstr>
      <vt:lpstr>Cambria</vt:lpstr>
      <vt:lpstr>Century Gothic</vt:lpstr>
      <vt:lpstr>Courier New</vt:lpstr>
      <vt:lpstr>Futura</vt:lpstr>
      <vt:lpstr>Segoe UI</vt:lpstr>
      <vt:lpstr>Tahoma</vt:lpstr>
      <vt:lpstr>Trebuchet MS</vt:lpstr>
      <vt:lpstr>Verdana</vt:lpstr>
      <vt:lpstr>Wingdings</vt:lpstr>
      <vt:lpstr>11_Office Theme</vt:lpstr>
      <vt:lpstr>Trebuchet-Modern-Gray Master</vt:lpstr>
      <vt:lpstr>Trebuchet-White Master</vt:lpstr>
      <vt:lpstr>Trebuchet-Modern-White Master</vt:lpstr>
      <vt:lpstr>Tahoma-Gray Master</vt:lpstr>
      <vt:lpstr>Tahoma-Modern-Gray Master</vt:lpstr>
      <vt:lpstr>Tahoma-White Master</vt:lpstr>
      <vt:lpstr>Tahoma-Modern-White Master</vt:lpstr>
      <vt:lpstr>Apothecary</vt:lpstr>
      <vt:lpstr>Office Theme</vt:lpstr>
      <vt:lpstr>Adjacency</vt:lpstr>
      <vt:lpstr>Making the Transition to Conflict-free Case Management in Alaska, Colorado, and Wyoming:  Lessons from the Front Lines</vt:lpstr>
      <vt:lpstr>Speakers</vt:lpstr>
      <vt:lpstr>Conflict of Interest Requirements in the HCBS Rule for 1915(c) waivers</vt:lpstr>
      <vt:lpstr>Other Considerations</vt:lpstr>
      <vt:lpstr>Where to draw the line between CM and service provision</vt:lpstr>
      <vt:lpstr>Selection of States for this Panel</vt:lpstr>
      <vt:lpstr>Conflict Free Case Management </vt:lpstr>
      <vt:lpstr>HCPF Mission</vt:lpstr>
      <vt:lpstr>Implementing Conflict Free Case Management in Colorado</vt:lpstr>
      <vt:lpstr>Colorado’s Current Case Management System Structure and Conflicts </vt:lpstr>
      <vt:lpstr>Challenges Faced While Changing the System </vt:lpstr>
      <vt:lpstr>Challenges Faced While Changing the System </vt:lpstr>
      <vt:lpstr>Colorado’s Approach to Changing the System </vt:lpstr>
      <vt:lpstr>Colorado’s Approach to Changing the System </vt:lpstr>
      <vt:lpstr>Actual or Potential Benefits</vt:lpstr>
      <vt:lpstr>Actual or Potential Drawbacks</vt:lpstr>
      <vt:lpstr>Lessons for Other States </vt:lpstr>
      <vt:lpstr>Questions or Comments?</vt:lpstr>
      <vt:lpstr>Contact Information</vt:lpstr>
      <vt:lpstr>Thank You!</vt:lpstr>
      <vt:lpstr>Conflict free case management: New rules, new directions </vt:lpstr>
      <vt:lpstr>What % of recipients receive CFCM currently?</vt:lpstr>
      <vt:lpstr>What % of recipients receive CFCM currently?</vt:lpstr>
      <vt:lpstr>What % of recipients receive CFCM currently?</vt:lpstr>
      <vt:lpstr>What we’ve done so far</vt:lpstr>
      <vt:lpstr>Proposed approaches to CFCM</vt:lpstr>
      <vt:lpstr>The direction we’re going </vt:lpstr>
      <vt:lpstr>Identified Tasks</vt:lpstr>
      <vt:lpstr>PowerPoint Presentation</vt:lpstr>
      <vt:lpstr>Identified Tasks</vt:lpstr>
      <vt:lpstr>Identified Tasks</vt:lpstr>
      <vt:lpstr>Identified Tasks</vt:lpstr>
      <vt:lpstr>Identified Tasks</vt:lpstr>
      <vt:lpstr>Wyoming’s Conflict Free Case Management</vt:lpstr>
      <vt:lpstr> Case Management Structure Prior to Change </vt:lpstr>
      <vt:lpstr>Issues with Model</vt:lpstr>
      <vt:lpstr>Challenges in Trying to Change the System</vt:lpstr>
      <vt:lpstr>PowerPoint Presentation</vt:lpstr>
      <vt:lpstr>Approach</vt:lpstr>
      <vt:lpstr>Research and Decision Making Process</vt:lpstr>
      <vt:lpstr>Research Continued</vt:lpstr>
      <vt:lpstr>Research Continued</vt:lpstr>
      <vt:lpstr>Process to Implementation</vt:lpstr>
      <vt:lpstr>Process to Implementation</vt:lpstr>
      <vt:lpstr>Process to Implementation</vt:lpstr>
      <vt:lpstr>Implementation</vt:lpstr>
      <vt:lpstr> Actual or Potential Benefits/Drawbacks from Changes </vt:lpstr>
      <vt:lpstr>PowerPoint Presentation</vt:lpstr>
      <vt:lpstr>Lessons for Other States</vt:lpstr>
      <vt:lpstr>Thank You</vt:lpstr>
      <vt:lpstr>Questions</vt:lpstr>
    </vt:vector>
  </TitlesOfParts>
  <Manager>Enter Your Manager's Name Here</Manager>
  <Company>Colorado Department of Health Care Policy and Financing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DELETE THIS SLIDE before sharing your presentation!</dc:title>
  <dc:creator>Trujillo, Brittani</dc:creator>
  <cp:keywords>Enter keywords for your presentation, separated by commas</cp:keywords>
  <dc:description>The language for this document is set to English. You can change this in the "Custom" tab above.</dc:description>
  <cp:lastModifiedBy>Steven Lutzky</cp:lastModifiedBy>
  <cp:revision>15</cp:revision>
  <dcterms:created xsi:type="dcterms:W3CDTF">2015-08-03T02:38:48Z</dcterms:created>
  <dcterms:modified xsi:type="dcterms:W3CDTF">2015-08-17T22:46:42Z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0x010100A8D688F413A62248AB02F38DF68122A7</vt:lpwstr>
  </property>
  <property fmtid="{D5CDD505-2E9C-101B-9397-08002B2CF9AE}" pid="3" name="IsMyDocuments">
    <vt:bool>true</vt:bool>
  </property>
  <property fmtid="{D5CDD505-2E9C-101B-9397-08002B2CF9AE}" pid="4" name="language">
    <vt:lpwstr>English</vt:lpwstr>
  </property>
</Properties>
</file>